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Lato" panose="020B0604020202020204" charset="0"/>
      <p:regular r:id="rId22"/>
      <p:bold r:id="rId23"/>
      <p:italic r:id="rId24"/>
      <p:boldItalic r:id="rId25"/>
    </p:embeddedFont>
    <p:embeddedFont>
      <p:font typeface="Merriweather" panose="020B0604020202020204" charset="0"/>
      <p:regular r:id="rId26"/>
      <p:bold r:id="rId27"/>
      <p:italic r:id="rId28"/>
      <p:boldItalic r:id="rId29"/>
    </p:embeddedFont>
    <p:embeddedFont>
      <p:font typeface="Raleway"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d4f988247c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d4f988247c_0_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647d4762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647d4762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d8969bec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d8969bec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d8969bec5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d8969bec5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8969bec55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8969bec5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8969bec55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d8969bec55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d8969bec55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d8969bec55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d8969bec5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d8969bec5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d8969bec55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d8969bec55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8969bec5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d8969bec5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d4f988247c_0_4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d4f988247c_0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d4f988247c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d4f988247c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d4f988247c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d4f988247c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d4f988247c_0_4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d4f988247c_0_4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d4f988247c_0_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d4f988247c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d4f988247c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d4f988247c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d4f988247c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d4f988247c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d4f988247c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d4f988247c_0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hyperlink" Target="https://www.fundacionaquae.org/los-gases-de-efecto-invernadero/?gclid=CjwKCAjw7diEBhB-EiwAskVi181fDgNvJMPhDKPQ0b4ZR36ivlYpmSCeOO_HyAdJMMpvOZx_4RPYeBoC6TcQAvD_BwE" TargetMode="External"/><Relationship Id="rId3" Type="http://schemas.openxmlformats.org/officeDocument/2006/relationships/hyperlink" Target="https://www.ecologiaverde.com/soluciones-para-el-calentamiento-global-1257.html#anchor_3" TargetMode="External"/><Relationship Id="rId7" Type="http://schemas.openxmlformats.org/officeDocument/2006/relationships/hyperlink" Target="https://www.ccoo.es/94c96567fa3b77d183b8a4c638e5a1fd000001.pdf"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google.com/url?sa=i&amp;url=https%3A%2F%2Fpublic.wmo.int%2Fes%2Fmedia%2Fcomunicados-de-prensa%2Fel-aumento-de-la-concentraci%25C3%25B3n-de-gases-de-efecto-invernadero-alcanza-un&amp;psig=AOvVaw0fHXwVmfhJkWksC-5v2h_p&amp;ust=1621002069178000&amp;source=images&amp;cd=vfe&amp;ved=0CAMQjB1qFwoTCKi50LbtxvACFQAAAAAdAAAAABAI" TargetMode="External"/><Relationship Id="rId5" Type="http://schemas.openxmlformats.org/officeDocument/2006/relationships/hyperlink" Target="https://www.bbc.com/mundo/noticias-46426822" TargetMode="External"/><Relationship Id="rId10" Type="http://schemas.openxmlformats.org/officeDocument/2006/relationships/hyperlink" Target="https://www.acciona.com/es/cambio-climatico/" TargetMode="External"/><Relationship Id="rId4" Type="http://schemas.openxmlformats.org/officeDocument/2006/relationships/hyperlink" Target="https://blog.oxfamintermon.org/10-consecuencias-del-calentamiento-global/" TargetMode="External"/><Relationship Id="rId9" Type="http://schemas.openxmlformats.org/officeDocument/2006/relationships/hyperlink" Target="https://www.biologiasur.org/index.php/teoria/los-sistemas-fluidos-terrestres-externos/funcion-protectora-y-reguladora-de-la-atmofer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El cambio climático</a:t>
            </a:r>
            <a:endParaRPr/>
          </a:p>
        </p:txBody>
      </p:sp>
      <p:sp>
        <p:nvSpPr>
          <p:cNvPr id="87" name="Google Shape;87;p13"/>
          <p:cNvSpPr txBox="1">
            <a:spLocks noGrp="1"/>
          </p:cNvSpPr>
          <p:nvPr>
            <p:ph type="subTitle" idx="1"/>
          </p:nvPr>
        </p:nvSpPr>
        <p:spPr>
          <a:xfrm>
            <a:off x="829902" y="209835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Hecho por: Denisa Ambrose y Marta López Arcos.</a:t>
            </a:r>
            <a:endParaRPr/>
          </a:p>
        </p:txBody>
      </p:sp>
      <p:pic>
        <p:nvPicPr>
          <p:cNvPr id="88" name="Google Shape;88;p13"/>
          <p:cNvPicPr preferRelativeResize="0"/>
          <p:nvPr/>
        </p:nvPicPr>
        <p:blipFill>
          <a:blip r:embed="rId3">
            <a:alphaModFix/>
          </a:blip>
          <a:stretch>
            <a:fillRect/>
          </a:stretch>
        </p:blipFill>
        <p:spPr>
          <a:xfrm>
            <a:off x="5294975" y="2929918"/>
            <a:ext cx="3571600" cy="1957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3.	Evolución en la producción de los gases del efecto invernadero.</a:t>
            </a:r>
            <a:endParaRPr/>
          </a:p>
        </p:txBody>
      </p:sp>
      <p:sp>
        <p:nvSpPr>
          <p:cNvPr id="146" name="Google Shape;146;p22"/>
          <p:cNvSpPr txBox="1">
            <a:spLocks noGrp="1"/>
          </p:cNvSpPr>
          <p:nvPr>
            <p:ph type="body" idx="1"/>
          </p:nvPr>
        </p:nvSpPr>
        <p:spPr>
          <a:xfrm>
            <a:off x="729450" y="2179150"/>
            <a:ext cx="7688700" cy="2261100"/>
          </a:xfrm>
          <a:prstGeom prst="rect">
            <a:avLst/>
          </a:prstGeom>
        </p:spPr>
        <p:txBody>
          <a:bodyPr spcFirstLastPara="1" wrap="square" lIns="91425" tIns="91425" rIns="91425" bIns="91425" anchor="t" anchorCtr="0">
            <a:normAutofit lnSpcReduction="10000"/>
          </a:bodyPr>
          <a:lstStyle/>
          <a:p>
            <a:pPr marL="0" lvl="0" indent="0" algn="l" rtl="0">
              <a:spcBef>
                <a:spcPts val="1200"/>
              </a:spcBef>
              <a:spcAft>
                <a:spcPts val="0"/>
              </a:spcAft>
              <a:buNone/>
            </a:pPr>
            <a:r>
              <a:rPr lang="es" sz="1100">
                <a:solidFill>
                  <a:srgbClr val="666666"/>
                </a:solidFill>
              </a:rPr>
              <a:t>El mundo actualmente está un grado centígrado más caliente que antes de que irrumpiera la industrialización, de acuerdo a la Organización </a:t>
            </a:r>
            <a:r>
              <a:rPr lang="es" sz="1100" b="1">
                <a:solidFill>
                  <a:srgbClr val="666666"/>
                </a:solidFill>
              </a:rPr>
              <a:t>*Mundial Meteorológica</a:t>
            </a:r>
            <a:r>
              <a:rPr lang="es" sz="1100">
                <a:solidFill>
                  <a:srgbClr val="666666"/>
                </a:solidFill>
              </a:rPr>
              <a:t>.</a:t>
            </a:r>
            <a:endParaRPr sz="1100">
              <a:solidFill>
                <a:srgbClr val="666666"/>
              </a:solidFill>
            </a:endParaRPr>
          </a:p>
          <a:p>
            <a:pPr marL="0" lvl="0" indent="0" algn="l" rtl="0">
              <a:spcBef>
                <a:spcPts val="1200"/>
              </a:spcBef>
              <a:spcAft>
                <a:spcPts val="0"/>
              </a:spcAft>
              <a:buNone/>
            </a:pPr>
            <a:r>
              <a:rPr lang="es" sz="1100">
                <a:solidFill>
                  <a:srgbClr val="666666"/>
                </a:solidFill>
              </a:rPr>
              <a:t>La temperatura global promedio para los primeros 10 meses de 2018 fue 0,98 grados por encima de los niveles que existían entre 1850 y 1900, de acuerdo a registros de cinco organismos independientes.</a:t>
            </a:r>
            <a:endParaRPr sz="1100">
              <a:solidFill>
                <a:srgbClr val="666666"/>
              </a:solidFill>
            </a:endParaRPr>
          </a:p>
          <a:p>
            <a:pPr marL="0" lvl="0" indent="0" algn="l" rtl="0">
              <a:spcBef>
                <a:spcPts val="1200"/>
              </a:spcBef>
              <a:spcAft>
                <a:spcPts val="0"/>
              </a:spcAft>
              <a:buNone/>
            </a:pPr>
            <a:r>
              <a:rPr lang="es" sz="1100">
                <a:solidFill>
                  <a:srgbClr val="666666"/>
                </a:solidFill>
              </a:rPr>
              <a:t>Los 20 años más calurosos de la historia desde que comenzaron las mediciones han sido registrados en los últimos 22 años. Y los registros de 2015 a 2018 ocupan los primeros cuatro lugares.</a:t>
            </a:r>
            <a:endParaRPr sz="1100">
              <a:solidFill>
                <a:srgbClr val="666666"/>
              </a:solidFill>
            </a:endParaRPr>
          </a:p>
          <a:p>
            <a:pPr marL="0" lvl="0" indent="0" algn="l" rtl="0">
              <a:spcBef>
                <a:spcPts val="1200"/>
              </a:spcBef>
              <a:spcAft>
                <a:spcPts val="0"/>
              </a:spcAft>
              <a:buNone/>
            </a:pPr>
            <a:r>
              <a:rPr lang="es" sz="1100">
                <a:solidFill>
                  <a:srgbClr val="666666"/>
                </a:solidFill>
              </a:rPr>
              <a:t>Si esta tendencia continúa, la temperatura global aumentará entre 3℃ y 5℃ para el año 2100.</a:t>
            </a:r>
            <a:endParaRPr sz="1100">
              <a:solidFill>
                <a:srgbClr val="666666"/>
              </a:solidFill>
            </a:endParaRPr>
          </a:p>
          <a:p>
            <a:pPr marL="0" lvl="0" indent="0" algn="l" rtl="0">
              <a:spcBef>
                <a:spcPts val="1200"/>
              </a:spcBef>
              <a:spcAft>
                <a:spcPts val="1200"/>
              </a:spcAft>
              <a:buNone/>
            </a:pPr>
            <a:endParaRPr/>
          </a:p>
        </p:txBody>
      </p:sp>
      <p:sp>
        <p:nvSpPr>
          <p:cNvPr id="147" name="Google Shape;147;p22"/>
          <p:cNvSpPr txBox="1"/>
          <p:nvPr/>
        </p:nvSpPr>
        <p:spPr>
          <a:xfrm>
            <a:off x="830975" y="4384150"/>
            <a:ext cx="522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a:t>
            </a:r>
            <a:r>
              <a:rPr lang="es" sz="1100">
                <a:solidFill>
                  <a:srgbClr val="666666"/>
                </a:solidFill>
                <a:latin typeface="Lato"/>
                <a:ea typeface="Lato"/>
                <a:cs typeface="Lato"/>
                <a:sym typeface="Lato"/>
              </a:rPr>
              <a:t>WMO, por sus siglas en inglés.</a:t>
            </a:r>
            <a:endParaRPr>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3" name="Google Shape;153;p23"/>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54" name="Google Shape;154;p23"/>
          <p:cNvPicPr preferRelativeResize="0"/>
          <p:nvPr/>
        </p:nvPicPr>
        <p:blipFill>
          <a:blip r:embed="rId3">
            <a:alphaModFix/>
          </a:blip>
          <a:stretch>
            <a:fillRect/>
          </a:stretch>
        </p:blipFill>
        <p:spPr>
          <a:xfrm>
            <a:off x="135698" y="1225525"/>
            <a:ext cx="4616317" cy="3034275"/>
          </a:xfrm>
          <a:prstGeom prst="rect">
            <a:avLst/>
          </a:prstGeom>
          <a:noFill/>
          <a:ln>
            <a:noFill/>
          </a:ln>
        </p:spPr>
      </p:pic>
      <p:pic>
        <p:nvPicPr>
          <p:cNvPr id="155" name="Google Shape;155;p23"/>
          <p:cNvPicPr preferRelativeResize="0"/>
          <p:nvPr/>
        </p:nvPicPr>
        <p:blipFill>
          <a:blip r:embed="rId4">
            <a:alphaModFix/>
          </a:blip>
          <a:stretch>
            <a:fillRect/>
          </a:stretch>
        </p:blipFill>
        <p:spPr>
          <a:xfrm>
            <a:off x="4942650" y="1391175"/>
            <a:ext cx="3869875" cy="2588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txBox="1">
            <a:spLocks noGrp="1"/>
          </p:cNvSpPr>
          <p:nvPr>
            <p:ph type="title"/>
          </p:nvPr>
        </p:nvSpPr>
        <p:spPr>
          <a:xfrm>
            <a:off x="727650" y="684900"/>
            <a:ext cx="7688700" cy="5352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None/>
            </a:pPr>
            <a:r>
              <a:rPr lang="es" sz="2300">
                <a:latin typeface="Merriweather"/>
                <a:ea typeface="Merriweather"/>
                <a:cs typeface="Merriweather"/>
                <a:sym typeface="Merriweather"/>
              </a:rPr>
              <a:t>4. Causas del incremento de las emisiones de GEI.</a:t>
            </a:r>
            <a:endParaRPr sz="2300">
              <a:latin typeface="Merriweather"/>
              <a:ea typeface="Merriweather"/>
              <a:cs typeface="Merriweather"/>
              <a:sym typeface="Merriweather"/>
            </a:endParaRPr>
          </a:p>
        </p:txBody>
      </p:sp>
      <p:sp>
        <p:nvSpPr>
          <p:cNvPr id="161" name="Google Shape;161;p24"/>
          <p:cNvSpPr txBox="1">
            <a:spLocks noGrp="1"/>
          </p:cNvSpPr>
          <p:nvPr>
            <p:ph type="body" idx="1"/>
          </p:nvPr>
        </p:nvSpPr>
        <p:spPr>
          <a:xfrm>
            <a:off x="554950" y="1588975"/>
            <a:ext cx="5810100" cy="30768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600">
                <a:solidFill>
                  <a:schemeClr val="dk2"/>
                </a:solidFill>
              </a:rPr>
              <a:t>La principal consecuencia de un incremento de las emisiones de gases de efecto invernadero es el calentamiento global. A su vez, este aumento de las temperaturas comporta: </a:t>
            </a:r>
            <a:endParaRPr sz="1600">
              <a:solidFill>
                <a:schemeClr val="dk2"/>
              </a:solidFill>
            </a:endParaRPr>
          </a:p>
          <a:p>
            <a:pPr marL="457200" lvl="0" indent="-330200" algn="l" rtl="0">
              <a:spcBef>
                <a:spcPts val="1200"/>
              </a:spcBef>
              <a:spcAft>
                <a:spcPts val="0"/>
              </a:spcAft>
              <a:buClr>
                <a:schemeClr val="dk2"/>
              </a:buClr>
              <a:buSzPts val="1600"/>
              <a:buAutoNum type="arabicPeriod"/>
            </a:pPr>
            <a:r>
              <a:rPr lang="es" sz="1600" b="1">
                <a:solidFill>
                  <a:schemeClr val="dk2"/>
                </a:solidFill>
              </a:rPr>
              <a:t>Efectos ambientales:</a:t>
            </a:r>
            <a:r>
              <a:rPr lang="es" sz="1600">
                <a:solidFill>
                  <a:schemeClr val="dk2"/>
                </a:solidFill>
              </a:rPr>
              <a:t> como el aumento de la temperatura del mar, el deshielo de los polos, la subida del nivel del mar, la desertificación, tormentas, inundaciones..</a:t>
            </a:r>
            <a:endParaRPr sz="1600">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674325" y="60222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latin typeface="Merriweather"/>
                <a:ea typeface="Merriweather"/>
                <a:cs typeface="Merriweather"/>
                <a:sym typeface="Merriweather"/>
              </a:rPr>
              <a:t>5.  SOLUCIONES</a:t>
            </a:r>
            <a:endParaRPr>
              <a:latin typeface="Merriweather"/>
              <a:ea typeface="Merriweather"/>
              <a:cs typeface="Merriweather"/>
              <a:sym typeface="Merriweather"/>
            </a:endParaRPr>
          </a:p>
        </p:txBody>
      </p:sp>
      <p:sp>
        <p:nvSpPr>
          <p:cNvPr id="167" name="Google Shape;167;p25"/>
          <p:cNvSpPr txBox="1">
            <a:spLocks noGrp="1"/>
          </p:cNvSpPr>
          <p:nvPr>
            <p:ph type="body" idx="1"/>
          </p:nvPr>
        </p:nvSpPr>
        <p:spPr>
          <a:xfrm>
            <a:off x="554925" y="1471175"/>
            <a:ext cx="5727600" cy="29070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s" sz="1800">
                <a:solidFill>
                  <a:schemeClr val="dk2"/>
                </a:solidFill>
              </a:rPr>
              <a:t>Para frenar el calentamiento global y mitigar los efectos del cambio climático, debemos tomar acciones para reducir las emisiones de gases de efecto invernadero como el CO2.</a:t>
            </a:r>
            <a:endParaRPr sz="1800">
              <a:solidFill>
                <a:schemeClr val="dk2"/>
              </a:solidFill>
            </a:endParaRPr>
          </a:p>
          <a:p>
            <a:pPr marL="0" lvl="0" indent="0" algn="l" rtl="0">
              <a:spcBef>
                <a:spcPts val="1200"/>
              </a:spcBef>
              <a:spcAft>
                <a:spcPts val="1200"/>
              </a:spcAft>
              <a:buNone/>
            </a:pPr>
            <a:r>
              <a:rPr lang="es" sz="1800">
                <a:solidFill>
                  <a:schemeClr val="dk2"/>
                </a:solidFill>
              </a:rPr>
              <a:t> Debemos utilizar energías más sostenibles y renovables, mediante las cuales estaremos protegiendo el medio ambiente. La </a:t>
            </a:r>
            <a:r>
              <a:rPr lang="es" sz="1800" b="1">
                <a:solidFill>
                  <a:schemeClr val="dk2"/>
                </a:solidFill>
              </a:rPr>
              <a:t>transición energética</a:t>
            </a:r>
            <a:r>
              <a:rPr lang="es" sz="1800">
                <a:solidFill>
                  <a:schemeClr val="dk2"/>
                </a:solidFill>
              </a:rPr>
              <a:t> es un principio que no debe dejarse de lado si queremos encaminarnos hacia un futuro más sostenible y eficiente. </a:t>
            </a:r>
            <a:endParaRPr sz="1800">
              <a:solidFill>
                <a:schemeClr val="dk2"/>
              </a:solidFill>
            </a:endParaRPr>
          </a:p>
        </p:txBody>
      </p:sp>
      <p:pic>
        <p:nvPicPr>
          <p:cNvPr id="168" name="Google Shape;168;p25" descr="Calentamiento Global: Qué es, definición, causas, consecuencias,combate"/>
          <p:cNvPicPr preferRelativeResize="0"/>
          <p:nvPr/>
        </p:nvPicPr>
        <p:blipFill>
          <a:blip r:embed="rId3">
            <a:alphaModFix/>
          </a:blip>
          <a:stretch>
            <a:fillRect/>
          </a:stretch>
        </p:blipFill>
        <p:spPr>
          <a:xfrm>
            <a:off x="6227300" y="3177925"/>
            <a:ext cx="2631625" cy="1695450"/>
          </a:xfrm>
          <a:prstGeom prst="rect">
            <a:avLst/>
          </a:prstGeom>
          <a:noFill/>
          <a:ln>
            <a:noFill/>
          </a:ln>
        </p:spPr>
      </p:pic>
      <p:pic>
        <p:nvPicPr>
          <p:cNvPr id="169" name="Google Shape;169;p25" descr="El calentamiento global ya está aquí: un febrero especialmente cálido -  Diario Responsable"/>
          <p:cNvPicPr preferRelativeResize="0"/>
          <p:nvPr/>
        </p:nvPicPr>
        <p:blipFill>
          <a:blip r:embed="rId4">
            <a:alphaModFix/>
          </a:blip>
          <a:stretch>
            <a:fillRect/>
          </a:stretch>
        </p:blipFill>
        <p:spPr>
          <a:xfrm>
            <a:off x="6500475" y="1471175"/>
            <a:ext cx="2215925" cy="1510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242650" y="261700"/>
            <a:ext cx="7021200" cy="4509900"/>
          </a:xfrm>
          <a:prstGeom prst="rect">
            <a:avLst/>
          </a:prstGeom>
        </p:spPr>
        <p:txBody>
          <a:bodyPr spcFirstLastPara="1" wrap="square" lIns="91425" tIns="91425" rIns="91425" bIns="91425" anchor="ctr" anchorCtr="0">
            <a:normAutofit fontScale="90000"/>
          </a:bodyPr>
          <a:lstStyle/>
          <a:p>
            <a:pPr marL="457200" lvl="0" indent="-331470" algn="l" rtl="0">
              <a:spcBef>
                <a:spcPts val="0"/>
              </a:spcBef>
              <a:spcAft>
                <a:spcPts val="0"/>
              </a:spcAft>
              <a:buClr>
                <a:schemeClr val="dk2"/>
              </a:buClr>
              <a:buSzPct val="100000"/>
              <a:buAutoNum type="arabicPeriod"/>
            </a:pPr>
            <a:r>
              <a:rPr lang="es" sz="1800" u="sng">
                <a:solidFill>
                  <a:schemeClr val="dk2"/>
                </a:solidFill>
              </a:rPr>
              <a:t>Cambiar la luz de la casa: </a:t>
            </a:r>
            <a:r>
              <a:rPr lang="es" sz="1600" b="0">
                <a:solidFill>
                  <a:schemeClr val="dk2"/>
                </a:solidFill>
              </a:rPr>
              <a:t>si usamos una luz que contamine menos estaremos ayudando a reducir el aumento de las temperaturas. Hay que cambiar bombillas normales por las compactas fluorescentes, bombillas LED y las de bajo consumo, que ahorran 400 kilos de CO2 al año, uno de los gases de efecto invernadero más potentes.</a:t>
            </a:r>
            <a:endParaRPr sz="1600" b="0">
              <a:solidFill>
                <a:schemeClr val="dk2"/>
              </a:solidFill>
            </a:endParaRPr>
          </a:p>
          <a:p>
            <a:pPr marL="0" lvl="0" indent="0" algn="l" rtl="0">
              <a:spcBef>
                <a:spcPts val="0"/>
              </a:spcBef>
              <a:spcAft>
                <a:spcPts val="0"/>
              </a:spcAft>
              <a:buNone/>
            </a:pPr>
            <a:endParaRPr sz="1600" b="0">
              <a:solidFill>
                <a:schemeClr val="dk2"/>
              </a:solidFill>
            </a:endParaRPr>
          </a:p>
          <a:p>
            <a:pPr marL="457200" lvl="0" indent="-331470" algn="l" rtl="0">
              <a:spcBef>
                <a:spcPts val="0"/>
              </a:spcBef>
              <a:spcAft>
                <a:spcPts val="0"/>
              </a:spcAft>
              <a:buClr>
                <a:schemeClr val="dk2"/>
              </a:buClr>
              <a:buSzPct val="100000"/>
              <a:buAutoNum type="arabicPeriod"/>
            </a:pPr>
            <a:r>
              <a:rPr lang="es" sz="1800" u="sng">
                <a:solidFill>
                  <a:schemeClr val="dk2"/>
                </a:solidFill>
              </a:rPr>
              <a:t>Reciclar: </a:t>
            </a:r>
            <a:r>
              <a:rPr lang="es" sz="1600" b="0">
                <a:solidFill>
                  <a:schemeClr val="dk2"/>
                </a:solidFill>
              </a:rPr>
              <a:t>La solución para frenar el calentamiento global pasa por reciclar en casa, escuela,  trabajo... es otro punto imprescindible. Reciclando la mitad de la basura que generamos a diario ahorramos hasta 1.000 kilos de CO2 al año.</a:t>
            </a:r>
            <a:endParaRPr sz="1600" b="0">
              <a:solidFill>
                <a:schemeClr val="dk2"/>
              </a:solidFill>
            </a:endParaRPr>
          </a:p>
          <a:p>
            <a:pPr marL="0" lvl="0" indent="0" algn="l" rtl="0">
              <a:spcBef>
                <a:spcPts val="0"/>
              </a:spcBef>
              <a:spcAft>
                <a:spcPts val="0"/>
              </a:spcAft>
              <a:buNone/>
            </a:pPr>
            <a:endParaRPr sz="1600" b="0">
              <a:solidFill>
                <a:schemeClr val="dk2"/>
              </a:solidFill>
            </a:endParaRPr>
          </a:p>
          <a:p>
            <a:pPr marL="457200" lvl="0" indent="-331470" algn="l" rtl="0">
              <a:spcBef>
                <a:spcPts val="0"/>
              </a:spcBef>
              <a:spcAft>
                <a:spcPts val="0"/>
              </a:spcAft>
              <a:buClr>
                <a:schemeClr val="dk2"/>
              </a:buClr>
              <a:buSzPct val="100000"/>
              <a:buAutoNum type="arabicPeriod"/>
            </a:pPr>
            <a:r>
              <a:rPr lang="es" sz="1800" u="sng">
                <a:solidFill>
                  <a:schemeClr val="dk2"/>
                </a:solidFill>
              </a:rPr>
              <a:t>Usar menos agua caliente: </a:t>
            </a:r>
            <a:r>
              <a:rPr lang="es" sz="1600" b="0">
                <a:solidFill>
                  <a:schemeClr val="dk2"/>
                </a:solidFill>
              </a:rPr>
              <a:t> Es necesario usar menos agua caliente porque calentarla consume mucha energía. Usando una ducha de baja presión o abriendo poco el grifo de agua caliente, se puede ahorrar hasta 3 toneladas de CO2 por año. En cambio, es más fácil aplicarlo en la lavadora,  lavando la ropa con agua fría o templada se ahorran 225 kilos de CO2.</a:t>
            </a:r>
            <a:endParaRPr sz="1600" b="0">
              <a:solidFill>
                <a:schemeClr val="dk2"/>
              </a:solidFill>
            </a:endParaRPr>
          </a:p>
        </p:txBody>
      </p:sp>
      <p:pic>
        <p:nvPicPr>
          <p:cNvPr id="175" name="Google Shape;175;p26" descr="Qué es y cómo se mide la vida útil de un LED? | Iluminet revista de  iluminación"/>
          <p:cNvPicPr preferRelativeResize="0"/>
          <p:nvPr/>
        </p:nvPicPr>
        <p:blipFill>
          <a:blip r:embed="rId3">
            <a:alphaModFix/>
          </a:blip>
          <a:stretch>
            <a:fillRect/>
          </a:stretch>
        </p:blipFill>
        <p:spPr>
          <a:xfrm>
            <a:off x="7136625" y="788850"/>
            <a:ext cx="1634875" cy="817450"/>
          </a:xfrm>
          <a:prstGeom prst="rect">
            <a:avLst/>
          </a:prstGeom>
          <a:noFill/>
          <a:ln>
            <a:noFill/>
          </a:ln>
        </p:spPr>
      </p:pic>
      <p:pic>
        <p:nvPicPr>
          <p:cNvPr id="176" name="Google Shape;176;p26" descr="Qué es el reciclaje? - Conciencia Eco"/>
          <p:cNvPicPr preferRelativeResize="0"/>
          <p:nvPr/>
        </p:nvPicPr>
        <p:blipFill>
          <a:blip r:embed="rId4">
            <a:alphaModFix/>
          </a:blip>
          <a:stretch>
            <a:fillRect/>
          </a:stretch>
        </p:blipFill>
        <p:spPr>
          <a:xfrm>
            <a:off x="7329848" y="1898925"/>
            <a:ext cx="1441650" cy="1441650"/>
          </a:xfrm>
          <a:prstGeom prst="rect">
            <a:avLst/>
          </a:prstGeom>
          <a:noFill/>
          <a:ln>
            <a:noFill/>
          </a:ln>
        </p:spPr>
      </p:pic>
      <p:pic>
        <p:nvPicPr>
          <p:cNvPr id="177" name="Google Shape;177;p26" descr="Guía de mantenimiento de grifos | Aprende &amp; Mejora"/>
          <p:cNvPicPr preferRelativeResize="0"/>
          <p:nvPr/>
        </p:nvPicPr>
        <p:blipFill>
          <a:blip r:embed="rId5">
            <a:alphaModFix/>
          </a:blip>
          <a:stretch>
            <a:fillRect/>
          </a:stretch>
        </p:blipFill>
        <p:spPr>
          <a:xfrm>
            <a:off x="7182924" y="3403951"/>
            <a:ext cx="1735500" cy="12298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7"/>
          <p:cNvSpPr txBox="1">
            <a:spLocks noGrp="1"/>
          </p:cNvSpPr>
          <p:nvPr>
            <p:ph type="title"/>
          </p:nvPr>
        </p:nvSpPr>
        <p:spPr>
          <a:xfrm>
            <a:off x="840225" y="1063350"/>
            <a:ext cx="3300900" cy="3400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800"/>
              <a:t>4.</a:t>
            </a:r>
            <a:r>
              <a:rPr lang="es" sz="1800" u="sng"/>
              <a:t> Apagar electrodomésticos:  </a:t>
            </a:r>
            <a:r>
              <a:rPr lang="es" sz="1800" b="0">
                <a:latin typeface="Lato"/>
                <a:ea typeface="Lato"/>
                <a:cs typeface="Lato"/>
                <a:sym typeface="Lato"/>
              </a:rPr>
              <a:t>Si apagamos los aparatos eléctricos que no estamos usando, como la televisión cuando no los estamos mirando, ahorraremos mucha energía y según cuánto reduzcas esto, podrás ahorrar hasta 1 tonelada de CO2 al año.</a:t>
            </a:r>
            <a:endParaRPr sz="1800" b="0">
              <a:latin typeface="Lato"/>
              <a:ea typeface="Lato"/>
              <a:cs typeface="Lato"/>
              <a:sym typeface="Lato"/>
            </a:endParaRPr>
          </a:p>
        </p:txBody>
      </p:sp>
      <p:sp>
        <p:nvSpPr>
          <p:cNvPr id="183" name="Google Shape;183;p27"/>
          <p:cNvSpPr txBox="1">
            <a:spLocks noGrp="1"/>
          </p:cNvSpPr>
          <p:nvPr>
            <p:ph type="body" idx="1"/>
          </p:nvPr>
        </p:nvSpPr>
        <p:spPr>
          <a:xfrm>
            <a:off x="4234200" y="990050"/>
            <a:ext cx="4040400" cy="3253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1200"/>
              </a:spcAft>
              <a:buNone/>
            </a:pPr>
            <a:r>
              <a:rPr lang="es" sz="1800" b="1" u="sng">
                <a:solidFill>
                  <a:schemeClr val="dk2"/>
                </a:solidFill>
              </a:rPr>
              <a:t>5. Evitar los envoltorios:  </a:t>
            </a:r>
            <a:r>
              <a:rPr lang="es" sz="1800">
                <a:solidFill>
                  <a:schemeClr val="dk2"/>
                </a:solidFill>
              </a:rPr>
              <a:t>los envoltorios de los productos comerciales son una de las principales fuentes de plásticos. Conviene comprar los que tengan pocos envoltorios o sean de origen reciclado y que reciclemos los que llegan a nuestras manos. Se pueden ahorrar 545 kilos de CO2 con solo reducir el 10% de nuestra basura, como los envoltorios.</a:t>
            </a:r>
            <a:endParaRPr sz="1800">
              <a:solidFill>
                <a:schemeClr val="dk2"/>
              </a:solidFill>
            </a:endParaRPr>
          </a:p>
        </p:txBody>
      </p:sp>
      <p:pic>
        <p:nvPicPr>
          <p:cNvPr id="184" name="Google Shape;184;p27" descr="Comprar TV Samsung LED Full HD 32&quot; 81 cm | Samsung España"/>
          <p:cNvPicPr preferRelativeResize="0"/>
          <p:nvPr/>
        </p:nvPicPr>
        <p:blipFill>
          <a:blip r:embed="rId3">
            <a:alphaModFix/>
          </a:blip>
          <a:stretch>
            <a:fillRect/>
          </a:stretch>
        </p:blipFill>
        <p:spPr>
          <a:xfrm>
            <a:off x="1450000" y="3921725"/>
            <a:ext cx="2205550" cy="1166675"/>
          </a:xfrm>
          <a:prstGeom prst="rect">
            <a:avLst/>
          </a:prstGeom>
          <a:noFill/>
          <a:ln>
            <a:noFill/>
          </a:ln>
        </p:spPr>
      </p:pic>
      <p:pic>
        <p:nvPicPr>
          <p:cNvPr id="185" name="Google Shape;185;p27" descr="Envolver frutas y verduras en plástico es absurdo” | SER Consumidor |  Cadena SER"/>
          <p:cNvPicPr preferRelativeResize="0"/>
          <p:nvPr/>
        </p:nvPicPr>
        <p:blipFill>
          <a:blip r:embed="rId4">
            <a:alphaModFix/>
          </a:blip>
          <a:stretch>
            <a:fillRect/>
          </a:stretch>
        </p:blipFill>
        <p:spPr>
          <a:xfrm>
            <a:off x="5795975" y="3719900"/>
            <a:ext cx="2534650" cy="136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8"/>
          <p:cNvSpPr txBox="1">
            <a:spLocks noGrp="1"/>
          </p:cNvSpPr>
          <p:nvPr>
            <p:ph type="title"/>
          </p:nvPr>
        </p:nvSpPr>
        <p:spPr>
          <a:xfrm>
            <a:off x="655975" y="629775"/>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 sz="2000"/>
              <a:t>6. Consecuencias del Calentamiento Global </a:t>
            </a:r>
            <a:endParaRPr sz="2000"/>
          </a:p>
        </p:txBody>
      </p:sp>
      <p:sp>
        <p:nvSpPr>
          <p:cNvPr id="191" name="Google Shape;191;p28"/>
          <p:cNvSpPr txBox="1">
            <a:spLocks noGrp="1"/>
          </p:cNvSpPr>
          <p:nvPr>
            <p:ph type="body" idx="1"/>
          </p:nvPr>
        </p:nvSpPr>
        <p:spPr>
          <a:xfrm>
            <a:off x="2571750" y="1267525"/>
            <a:ext cx="5919600" cy="3609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AutoNum type="arabicPeriod"/>
            </a:pPr>
            <a:r>
              <a:rPr lang="es" sz="1800" b="1" u="sng">
                <a:solidFill>
                  <a:schemeClr val="dk2"/>
                </a:solidFill>
              </a:rPr>
              <a:t>Temperaturas cálidas: </a:t>
            </a:r>
            <a:r>
              <a:rPr lang="es" sz="1800">
                <a:solidFill>
                  <a:schemeClr val="dk2"/>
                </a:solidFill>
              </a:rPr>
              <a:t>La acumulación de gases contaminantes hace que las temperaturas aumenten cada vez más y que los climas cambien: esto provoca sequías y, además, aumenta el riesgo de incendios que conllevan la deforestación y la desertización del planeta.</a:t>
            </a:r>
            <a:endParaRPr sz="1800">
              <a:solidFill>
                <a:schemeClr val="dk2"/>
              </a:solidFill>
            </a:endParaRPr>
          </a:p>
          <a:p>
            <a:pPr marL="457200" lvl="0" indent="-342900" algn="l" rtl="0">
              <a:spcBef>
                <a:spcPts val="0"/>
              </a:spcBef>
              <a:spcAft>
                <a:spcPts val="0"/>
              </a:spcAft>
              <a:buClr>
                <a:schemeClr val="dk2"/>
              </a:buClr>
              <a:buSzPts val="1800"/>
              <a:buAutoNum type="arabicPeriod"/>
            </a:pPr>
            <a:r>
              <a:rPr lang="es" sz="1800" b="1" u="sng">
                <a:solidFill>
                  <a:schemeClr val="dk2"/>
                </a:solidFill>
              </a:rPr>
              <a:t>Tormentas más intensas: </a:t>
            </a:r>
            <a:r>
              <a:rPr lang="es" sz="1800">
                <a:solidFill>
                  <a:schemeClr val="dk2"/>
                </a:solidFill>
              </a:rPr>
              <a:t>El hecho de que las temperaturas sean más altas hace que las lluvias sean menos frecuentes, pero que sean más intensas; por tanto, el nivel de inundaciones y su gravedad también irán en aumento.</a:t>
            </a:r>
            <a:endParaRPr sz="1800">
              <a:solidFill>
                <a:schemeClr val="dk2"/>
              </a:solidFill>
            </a:endParaRPr>
          </a:p>
        </p:txBody>
      </p:sp>
      <p:pic>
        <p:nvPicPr>
          <p:cNvPr id="192" name="Google Shape;192;p28" descr="Que es la Deforestación? - Avatar Energía, blog de Energías Renovables"/>
          <p:cNvPicPr preferRelativeResize="0"/>
          <p:nvPr/>
        </p:nvPicPr>
        <p:blipFill>
          <a:blip r:embed="rId3">
            <a:alphaModFix/>
          </a:blip>
          <a:stretch>
            <a:fillRect/>
          </a:stretch>
        </p:blipFill>
        <p:spPr>
          <a:xfrm>
            <a:off x="812614" y="1490400"/>
            <a:ext cx="1823436" cy="1132450"/>
          </a:xfrm>
          <a:prstGeom prst="rect">
            <a:avLst/>
          </a:prstGeom>
          <a:noFill/>
          <a:ln>
            <a:noFill/>
          </a:ln>
        </p:spPr>
      </p:pic>
      <p:pic>
        <p:nvPicPr>
          <p:cNvPr id="193" name="Google Shape;193;p28" descr="Tormenta de verano: ¿cómo un rayo puede mandar tu coche al desguace?"/>
          <p:cNvPicPr preferRelativeResize="0"/>
          <p:nvPr/>
        </p:nvPicPr>
        <p:blipFill>
          <a:blip r:embed="rId4">
            <a:alphaModFix/>
          </a:blip>
          <a:stretch>
            <a:fillRect/>
          </a:stretch>
        </p:blipFill>
        <p:spPr>
          <a:xfrm>
            <a:off x="655973" y="3809000"/>
            <a:ext cx="1985100" cy="1132450"/>
          </a:xfrm>
          <a:prstGeom prst="rect">
            <a:avLst/>
          </a:prstGeom>
          <a:noFill/>
          <a:ln>
            <a:noFill/>
          </a:ln>
        </p:spPr>
      </p:pic>
      <p:pic>
        <p:nvPicPr>
          <p:cNvPr id="194" name="Google Shape;194;p28" descr="Hay sequía en España? - Geografía Infinita"/>
          <p:cNvPicPr preferRelativeResize="0"/>
          <p:nvPr/>
        </p:nvPicPr>
        <p:blipFill>
          <a:blip r:embed="rId5">
            <a:alphaModFix/>
          </a:blip>
          <a:stretch>
            <a:fillRect/>
          </a:stretch>
        </p:blipFill>
        <p:spPr>
          <a:xfrm>
            <a:off x="183725" y="2622850"/>
            <a:ext cx="1698665" cy="1132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9"/>
          <p:cNvSpPr txBox="1">
            <a:spLocks noGrp="1"/>
          </p:cNvSpPr>
          <p:nvPr>
            <p:ph type="title"/>
          </p:nvPr>
        </p:nvSpPr>
        <p:spPr>
          <a:xfrm>
            <a:off x="114600" y="207275"/>
            <a:ext cx="3300900" cy="150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0" name="Google Shape;200;p29"/>
          <p:cNvSpPr txBox="1">
            <a:spLocks noGrp="1"/>
          </p:cNvSpPr>
          <p:nvPr>
            <p:ph type="body" idx="2"/>
          </p:nvPr>
        </p:nvSpPr>
        <p:spPr>
          <a:xfrm>
            <a:off x="4895500" y="496025"/>
            <a:ext cx="3866700" cy="44088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es" sz="2150" b="1" u="sng">
                <a:solidFill>
                  <a:schemeClr val="dk2"/>
                </a:solidFill>
                <a:latin typeface="Arial"/>
                <a:ea typeface="Arial"/>
                <a:cs typeface="Arial"/>
                <a:sym typeface="Arial"/>
              </a:rPr>
              <a:t>4. Derretimiento de los glaciares:  </a:t>
            </a:r>
            <a:r>
              <a:rPr lang="es" sz="2150">
                <a:solidFill>
                  <a:schemeClr val="dk2"/>
                </a:solidFill>
                <a:latin typeface="Arial"/>
                <a:ea typeface="Arial"/>
                <a:cs typeface="Arial"/>
                <a:sym typeface="Arial"/>
              </a:rPr>
              <a:t>Océanos con temperaturas más altas son océanos que derriten el hielo de los casquetes polares: esto significa que aumenta el nivel del mar.</a:t>
            </a:r>
            <a:endParaRPr sz="2150">
              <a:solidFill>
                <a:schemeClr val="dk2"/>
              </a:solidFill>
              <a:latin typeface="Arial"/>
              <a:ea typeface="Arial"/>
              <a:cs typeface="Arial"/>
              <a:sym typeface="Arial"/>
            </a:endParaRPr>
          </a:p>
          <a:p>
            <a:pPr marL="0" lvl="0" indent="0" algn="l" rtl="0">
              <a:spcBef>
                <a:spcPts val="1200"/>
              </a:spcBef>
              <a:spcAft>
                <a:spcPts val="0"/>
              </a:spcAft>
              <a:buNone/>
            </a:pPr>
            <a:r>
              <a:rPr lang="es" sz="2150">
                <a:solidFill>
                  <a:schemeClr val="dk2"/>
                </a:solidFill>
                <a:latin typeface="Arial"/>
                <a:ea typeface="Arial"/>
                <a:cs typeface="Arial"/>
                <a:sym typeface="Arial"/>
              </a:rPr>
              <a:t>Los efectos de alcance global incluirán cambios sustanciales en el agua para beber y para riego, así como un aumento de los niveles del mar, cambios en los patrones de circulación del agua en los océanos, y la amenaza a la supervivencia de especies de flora y fauna que sobreviven en dichos ecosistemas.</a:t>
            </a:r>
            <a:endParaRPr sz="2150">
              <a:solidFill>
                <a:schemeClr val="dk2"/>
              </a:solidFill>
              <a:latin typeface="Arial"/>
              <a:ea typeface="Arial"/>
              <a:cs typeface="Arial"/>
              <a:sym typeface="Arial"/>
            </a:endParaRPr>
          </a:p>
          <a:p>
            <a:pPr marL="0" lvl="0" indent="0" algn="l" rtl="0">
              <a:spcBef>
                <a:spcPts val="1200"/>
              </a:spcBef>
              <a:spcAft>
                <a:spcPts val="1200"/>
              </a:spcAft>
              <a:buNone/>
            </a:pPr>
            <a:endParaRPr sz="1700">
              <a:solidFill>
                <a:schemeClr val="dk2"/>
              </a:solidFill>
              <a:latin typeface="Arial"/>
              <a:ea typeface="Arial"/>
              <a:cs typeface="Arial"/>
              <a:sym typeface="Arial"/>
            </a:endParaRPr>
          </a:p>
        </p:txBody>
      </p:sp>
      <p:sp>
        <p:nvSpPr>
          <p:cNvPr id="201" name="Google Shape;201;p29"/>
          <p:cNvSpPr txBox="1">
            <a:spLocks noGrp="1"/>
          </p:cNvSpPr>
          <p:nvPr>
            <p:ph type="subTitle" idx="1"/>
          </p:nvPr>
        </p:nvSpPr>
        <p:spPr>
          <a:xfrm>
            <a:off x="339875" y="1166525"/>
            <a:ext cx="3866700" cy="3398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 sz="1800" b="1" u="sng">
                <a:solidFill>
                  <a:schemeClr val="dk2"/>
                </a:solidFill>
              </a:rPr>
              <a:t>3. Olas de calor más fuertes: </a:t>
            </a:r>
            <a:endParaRPr sz="1800" b="1" u="sng">
              <a:solidFill>
                <a:schemeClr val="dk2"/>
              </a:solidFill>
            </a:endParaRPr>
          </a:p>
          <a:p>
            <a:pPr marL="0" lvl="0" indent="0" algn="l" rtl="0">
              <a:spcBef>
                <a:spcPts val="0"/>
              </a:spcBef>
              <a:spcAft>
                <a:spcPts val="0"/>
              </a:spcAft>
              <a:buNone/>
            </a:pPr>
            <a:endParaRPr sz="1700" b="1" u="sng">
              <a:solidFill>
                <a:schemeClr val="dk2"/>
              </a:solidFill>
            </a:endParaRPr>
          </a:p>
          <a:p>
            <a:pPr marL="0" lvl="0" indent="0" algn="l" rtl="0">
              <a:spcBef>
                <a:spcPts val="0"/>
              </a:spcBef>
              <a:spcAft>
                <a:spcPts val="0"/>
              </a:spcAft>
              <a:buNone/>
            </a:pPr>
            <a:r>
              <a:rPr lang="es" sz="1700" b="1" u="sng">
                <a:solidFill>
                  <a:schemeClr val="dk2"/>
                </a:solidFill>
              </a:rPr>
              <a:t> </a:t>
            </a:r>
            <a:r>
              <a:rPr lang="es" sz="1700">
                <a:solidFill>
                  <a:schemeClr val="dk2"/>
                </a:solidFill>
                <a:latin typeface="Arial"/>
                <a:ea typeface="Arial"/>
                <a:cs typeface="Arial"/>
                <a:sym typeface="Arial"/>
              </a:rPr>
              <a:t>El calentamiento global del planeta producido por la quema acelerada de combustibles fósiles agotables ha sido muy intenso en el Polo Norte. Esto hace que el Polo Norte esté hoy mucho más caliente. La salud e incluso la vida de miles de personas pueden verse en riesgo debido al aumento de las olas de calor, tanto en lo que se refiere a frecuencia como a intensidad.</a:t>
            </a:r>
            <a:endParaRPr sz="1700">
              <a:solidFill>
                <a:schemeClr val="dk2"/>
              </a:solidFill>
              <a:latin typeface="Arial"/>
              <a:ea typeface="Arial"/>
              <a:cs typeface="Arial"/>
              <a:sym typeface="Arial"/>
            </a:endParaRPr>
          </a:p>
        </p:txBody>
      </p:sp>
      <p:pic>
        <p:nvPicPr>
          <p:cNvPr id="202" name="Google Shape;202;p29" descr="Impacto de las mega-olas de calor en la sociedad"/>
          <p:cNvPicPr preferRelativeResize="0"/>
          <p:nvPr/>
        </p:nvPicPr>
        <p:blipFill>
          <a:blip r:embed="rId3">
            <a:alphaModFix/>
          </a:blip>
          <a:stretch>
            <a:fillRect/>
          </a:stretch>
        </p:blipFill>
        <p:spPr>
          <a:xfrm>
            <a:off x="1708375" y="4142350"/>
            <a:ext cx="1818600" cy="922575"/>
          </a:xfrm>
          <a:prstGeom prst="rect">
            <a:avLst/>
          </a:prstGeom>
          <a:noFill/>
          <a:ln>
            <a:noFill/>
          </a:ln>
        </p:spPr>
      </p:pic>
      <p:pic>
        <p:nvPicPr>
          <p:cNvPr id="203" name="Google Shape;203;p29" descr="El deshielo del Ártico se acelera sin precedentes"/>
          <p:cNvPicPr preferRelativeResize="0"/>
          <p:nvPr/>
        </p:nvPicPr>
        <p:blipFill>
          <a:blip r:embed="rId4">
            <a:alphaModFix/>
          </a:blip>
          <a:stretch>
            <a:fillRect/>
          </a:stretch>
        </p:blipFill>
        <p:spPr>
          <a:xfrm>
            <a:off x="6483800" y="3906200"/>
            <a:ext cx="2278400" cy="11128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a:spLocks noGrp="1"/>
          </p:cNvSpPr>
          <p:nvPr>
            <p:ph type="title"/>
          </p:nvPr>
        </p:nvSpPr>
        <p:spPr>
          <a:xfrm>
            <a:off x="-87450" y="317500"/>
            <a:ext cx="3300900" cy="353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9" name="Google Shape;209;p30"/>
          <p:cNvSpPr txBox="1">
            <a:spLocks noGrp="1"/>
          </p:cNvSpPr>
          <p:nvPr>
            <p:ph type="subTitle" idx="1"/>
          </p:nvPr>
        </p:nvSpPr>
        <p:spPr>
          <a:xfrm>
            <a:off x="339850" y="1194025"/>
            <a:ext cx="3894300" cy="3499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800" b="1" u="sng">
                <a:solidFill>
                  <a:srgbClr val="000000"/>
                </a:solidFill>
                <a:latin typeface="Arial"/>
                <a:ea typeface="Arial"/>
                <a:cs typeface="Arial"/>
                <a:sym typeface="Arial"/>
              </a:rPr>
              <a:t>5. Cambio de ecosistemas:  </a:t>
            </a:r>
            <a:r>
              <a:rPr lang="es" sz="1800">
                <a:solidFill>
                  <a:srgbClr val="000000"/>
                </a:solidFill>
                <a:latin typeface="Arial"/>
                <a:ea typeface="Arial"/>
                <a:cs typeface="Arial"/>
                <a:sym typeface="Arial"/>
              </a:rPr>
              <a:t>Una temperatura más alta, menos precipitaciones, sequías e inundaciones hacen que el clima se adapte a esta nueva climatología y, por tanto, se produzcan cambios en la duración de las estaciones, aparezcan patrones más propios de climas monzónicos…</a:t>
            </a:r>
            <a:endParaRPr sz="1800">
              <a:solidFill>
                <a:srgbClr val="000000"/>
              </a:solidFill>
              <a:latin typeface="Arial"/>
              <a:ea typeface="Arial"/>
              <a:cs typeface="Arial"/>
              <a:sym typeface="Arial"/>
            </a:endParaRPr>
          </a:p>
        </p:txBody>
      </p:sp>
      <p:sp>
        <p:nvSpPr>
          <p:cNvPr id="210" name="Google Shape;210;p30"/>
          <p:cNvSpPr txBox="1">
            <a:spLocks noGrp="1"/>
          </p:cNvSpPr>
          <p:nvPr>
            <p:ph type="body" idx="2"/>
          </p:nvPr>
        </p:nvSpPr>
        <p:spPr>
          <a:xfrm>
            <a:off x="4656725" y="440850"/>
            <a:ext cx="4215900" cy="3664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s" sz="1800" b="1" u="sng">
                <a:solidFill>
                  <a:schemeClr val="dk2"/>
                </a:solidFill>
              </a:rPr>
              <a:t>6. Desaparición de especies animales: </a:t>
            </a:r>
            <a:r>
              <a:rPr lang="es" sz="1800">
                <a:solidFill>
                  <a:schemeClr val="dk2"/>
                </a:solidFill>
              </a:rPr>
              <a:t>Muchas especies de animales están viendo cómo su clima actual desaparece y no son capaces de adaptarse a estos cambios .  Muchos osos polares están muriendo ahogados porque no pueden alcanzar los hielos flotantes, y las aves migratorias están perdiendo la capacidad de emigrar porque no pueden seguir los flujos de temperatura a las que están habituadas.</a:t>
            </a:r>
            <a:endParaRPr sz="1800">
              <a:solidFill>
                <a:schemeClr val="dk2"/>
              </a:solidFill>
            </a:endParaRPr>
          </a:p>
        </p:txBody>
      </p:sp>
      <p:pic>
        <p:nvPicPr>
          <p:cNvPr id="211" name="Google Shape;211;p30" descr="Cómo afecta el cambio climático a los ecosistemas, la salud humana y la  economía en Europa? | iAgua"/>
          <p:cNvPicPr preferRelativeResize="0"/>
          <p:nvPr/>
        </p:nvPicPr>
        <p:blipFill>
          <a:blip r:embed="rId3">
            <a:alphaModFix/>
          </a:blip>
          <a:stretch>
            <a:fillRect/>
          </a:stretch>
        </p:blipFill>
        <p:spPr>
          <a:xfrm>
            <a:off x="293900" y="3885175"/>
            <a:ext cx="1976300" cy="1067800"/>
          </a:xfrm>
          <a:prstGeom prst="rect">
            <a:avLst/>
          </a:prstGeom>
          <a:noFill/>
          <a:ln>
            <a:noFill/>
          </a:ln>
        </p:spPr>
      </p:pic>
      <p:pic>
        <p:nvPicPr>
          <p:cNvPr id="212" name="Google Shape;212;p30" descr="El cambio climático podría generar una dramática modificación del ecosistema"/>
          <p:cNvPicPr preferRelativeResize="0"/>
          <p:nvPr/>
        </p:nvPicPr>
        <p:blipFill>
          <a:blip r:embed="rId4">
            <a:alphaModFix/>
          </a:blip>
          <a:stretch>
            <a:fillRect/>
          </a:stretch>
        </p:blipFill>
        <p:spPr>
          <a:xfrm>
            <a:off x="2545675" y="3838825"/>
            <a:ext cx="1734450" cy="1160500"/>
          </a:xfrm>
          <a:prstGeom prst="rect">
            <a:avLst/>
          </a:prstGeom>
          <a:noFill/>
          <a:ln>
            <a:noFill/>
          </a:ln>
        </p:spPr>
      </p:pic>
      <p:pic>
        <p:nvPicPr>
          <p:cNvPr id="213" name="Google Shape;213;p30" descr="La descongelación cuadriplica el gasto energético de los osos polares"/>
          <p:cNvPicPr preferRelativeResize="0"/>
          <p:nvPr/>
        </p:nvPicPr>
        <p:blipFill>
          <a:blip r:embed="rId5">
            <a:alphaModFix/>
          </a:blip>
          <a:stretch>
            <a:fillRect/>
          </a:stretch>
        </p:blipFill>
        <p:spPr>
          <a:xfrm>
            <a:off x="4859888" y="4059035"/>
            <a:ext cx="1777375" cy="940290"/>
          </a:xfrm>
          <a:prstGeom prst="rect">
            <a:avLst/>
          </a:prstGeom>
          <a:noFill/>
          <a:ln>
            <a:noFill/>
          </a:ln>
        </p:spPr>
      </p:pic>
      <p:pic>
        <p:nvPicPr>
          <p:cNvPr id="214" name="Google Shape;214;p30" descr="Las aves migratorias necesitan ayuda urgente - SEO/BirdLife"/>
          <p:cNvPicPr preferRelativeResize="0"/>
          <p:nvPr/>
        </p:nvPicPr>
        <p:blipFill>
          <a:blip r:embed="rId6">
            <a:alphaModFix/>
          </a:blip>
          <a:stretch>
            <a:fillRect/>
          </a:stretch>
        </p:blipFill>
        <p:spPr>
          <a:xfrm>
            <a:off x="7143525" y="3838825"/>
            <a:ext cx="1605359" cy="1160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3057650" y="6094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BIBLIOGRAFÍA </a:t>
            </a:r>
            <a:endParaRPr/>
          </a:p>
        </p:txBody>
      </p:sp>
      <p:sp>
        <p:nvSpPr>
          <p:cNvPr id="220" name="Google Shape;220;p31"/>
          <p:cNvSpPr txBox="1"/>
          <p:nvPr/>
        </p:nvSpPr>
        <p:spPr>
          <a:xfrm>
            <a:off x="729450" y="1246475"/>
            <a:ext cx="7988700" cy="321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000" u="sng">
                <a:solidFill>
                  <a:schemeClr val="hlink"/>
                </a:solidFill>
                <a:hlinkClick r:id="rId3"/>
              </a:rPr>
              <a:t>https://www.ecologiaverde.com/soluciones-para-el-calentamiento-global-1257.html#anchor_3</a:t>
            </a:r>
            <a:endParaRPr sz="1000">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a:p>
            <a:pPr marL="0" lvl="0" indent="0" algn="l" rtl="0">
              <a:spcBef>
                <a:spcPts val="0"/>
              </a:spcBef>
              <a:spcAft>
                <a:spcPts val="0"/>
              </a:spcAft>
              <a:buNone/>
            </a:pPr>
            <a:r>
              <a:rPr lang="es" sz="1000" u="sng">
                <a:solidFill>
                  <a:schemeClr val="accent5"/>
                </a:solidFill>
                <a:hlinkClick r:id="rId4">
                  <a:extLst>
                    <a:ext uri="{A12FA001-AC4F-418D-AE19-62706E023703}">
                      <ahyp:hlinkClr xmlns:ahyp="http://schemas.microsoft.com/office/drawing/2018/hyperlinkcolor" val="tx"/>
                    </a:ext>
                  </a:extLst>
                </a:hlinkClick>
              </a:rPr>
              <a:t>https://blog.oxfamintermon.org/10-consecuencias-del-calentamiento-global/</a:t>
            </a:r>
            <a:endParaRPr sz="1000">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a:p>
            <a:pPr marL="0" lvl="0" indent="0" algn="l" rtl="0">
              <a:spcBef>
                <a:spcPts val="0"/>
              </a:spcBef>
              <a:spcAft>
                <a:spcPts val="0"/>
              </a:spcAft>
              <a:buNone/>
            </a:pPr>
            <a:r>
              <a:rPr lang="es" sz="1000" u="sng">
                <a:solidFill>
                  <a:schemeClr val="hlink"/>
                </a:solidFill>
                <a:latin typeface="Lato"/>
                <a:ea typeface="Lato"/>
                <a:cs typeface="Lato"/>
                <a:sym typeface="Lato"/>
                <a:hlinkClick r:id="rId5"/>
              </a:rPr>
              <a:t>https://www.bbc.com/mundo/noticias-46426822</a:t>
            </a:r>
            <a:endParaRPr sz="1000">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a:p>
            <a:pPr marL="0" lvl="0" indent="0" algn="l" rtl="0">
              <a:spcBef>
                <a:spcPts val="0"/>
              </a:spcBef>
              <a:spcAft>
                <a:spcPts val="0"/>
              </a:spcAft>
              <a:buNone/>
            </a:pPr>
            <a:r>
              <a:rPr lang="es" sz="1000" u="sng">
                <a:solidFill>
                  <a:schemeClr val="hlink"/>
                </a:solidFill>
                <a:latin typeface="Lato"/>
                <a:ea typeface="Lato"/>
                <a:cs typeface="Lato"/>
                <a:sym typeface="Lato"/>
                <a:hlinkClick r:id="rId6"/>
              </a:rPr>
              <a:t>https://www.google.com/url?sa=i&amp;url=https%3A%2F%2Fpublic.wmo.int%2Fes%2Fmedia%2Fcomunicados-de-prensa%2Fel-aumento-de-la-concentraci%25C3%25B3n-de-gases-de-efecto-invernadero-alcanza-un&amp;psig=AOvVaw0fHXwVmfhJkWksC-5v2h_p&amp;ust=1621002069178000&amp;source=images&amp;cd=vfe&amp;ved=0CAMQjB1qFwoTCKi50LbtxvACFQAAAAAdAAAAABAI</a:t>
            </a:r>
            <a:endParaRPr sz="1000">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a:p>
            <a:pPr marL="0" lvl="0" indent="0" algn="l" rtl="0">
              <a:spcBef>
                <a:spcPts val="0"/>
              </a:spcBef>
              <a:spcAft>
                <a:spcPts val="0"/>
              </a:spcAft>
              <a:buNone/>
            </a:pPr>
            <a:r>
              <a:rPr lang="es" sz="1000" u="sng">
                <a:solidFill>
                  <a:schemeClr val="hlink"/>
                </a:solidFill>
                <a:latin typeface="Lato"/>
                <a:ea typeface="Lato"/>
                <a:cs typeface="Lato"/>
                <a:sym typeface="Lato"/>
                <a:hlinkClick r:id="rId7"/>
              </a:rPr>
              <a:t>https://www.ccoo.es/94c96567fa3b77d183b8a4c638e5a1fd000001.pdf</a:t>
            </a:r>
            <a:endParaRPr sz="1000">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a:p>
            <a:pPr marL="0" lvl="0" indent="0" algn="l" rtl="0">
              <a:spcBef>
                <a:spcPts val="0"/>
              </a:spcBef>
              <a:spcAft>
                <a:spcPts val="0"/>
              </a:spcAft>
              <a:buNone/>
            </a:pPr>
            <a:r>
              <a:rPr lang="es" sz="1000" u="sng">
                <a:solidFill>
                  <a:schemeClr val="hlink"/>
                </a:solidFill>
                <a:latin typeface="Lato"/>
                <a:ea typeface="Lato"/>
                <a:cs typeface="Lato"/>
                <a:sym typeface="Lato"/>
                <a:hlinkClick r:id="rId8"/>
              </a:rPr>
              <a:t>https://www.fundacionaquae.org/los-gases-de-efecto-invernadero/?gclid=CjwKCAjw7diEBhB-EiwAskVi181fDgNvJMPhDKPQ0b4ZR36ivlYpmSCeOO_HyAdJMMpvOZx_4RPYeBoC6TcQAvD_BwE</a:t>
            </a:r>
            <a:endParaRPr sz="1000">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a:p>
            <a:pPr marL="0" lvl="0" indent="0" algn="l" rtl="0">
              <a:spcBef>
                <a:spcPts val="0"/>
              </a:spcBef>
              <a:spcAft>
                <a:spcPts val="0"/>
              </a:spcAft>
              <a:buNone/>
            </a:pPr>
            <a:r>
              <a:rPr lang="es" sz="1000" u="sng">
                <a:solidFill>
                  <a:schemeClr val="hlink"/>
                </a:solidFill>
                <a:latin typeface="Lato"/>
                <a:ea typeface="Lato"/>
                <a:cs typeface="Lato"/>
                <a:sym typeface="Lato"/>
                <a:hlinkClick r:id="rId9"/>
              </a:rPr>
              <a:t>https://www.biologiasur.org/index.php/teoria/los-sistemas-fluidos-terrestres-externos/funcion-protectora-y-reguladora-de-la-atmofera</a:t>
            </a:r>
            <a:endParaRPr sz="1000">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a:p>
            <a:pPr marL="0" lvl="0" indent="0" algn="l" rtl="0">
              <a:spcBef>
                <a:spcPts val="0"/>
              </a:spcBef>
              <a:spcAft>
                <a:spcPts val="0"/>
              </a:spcAft>
              <a:buNone/>
            </a:pPr>
            <a:r>
              <a:rPr lang="es" sz="1000" u="sng">
                <a:solidFill>
                  <a:schemeClr val="hlink"/>
                </a:solidFill>
                <a:latin typeface="Lato"/>
                <a:ea typeface="Lato"/>
                <a:cs typeface="Lato"/>
                <a:sym typeface="Lato"/>
                <a:hlinkClick r:id="rId10"/>
              </a:rPr>
              <a:t>https://www.acciona.com/es/cambio-climatico/</a:t>
            </a:r>
            <a:endParaRPr sz="1000">
              <a:latin typeface="Lato"/>
              <a:ea typeface="Lato"/>
              <a:cs typeface="Lato"/>
              <a:sym typeface="Lato"/>
            </a:endParaRPr>
          </a:p>
          <a:p>
            <a:pPr marL="0" lvl="0" indent="0" algn="l" rtl="0">
              <a:spcBef>
                <a:spcPts val="0"/>
              </a:spcBef>
              <a:spcAft>
                <a:spcPts val="0"/>
              </a:spcAft>
              <a:buNone/>
            </a:pPr>
            <a:endParaRPr sz="1000">
              <a:latin typeface="Lato"/>
              <a:ea typeface="Lato"/>
              <a:cs typeface="Lato"/>
              <a:sym typeface="Lato"/>
            </a:endParaRPr>
          </a:p>
          <a:p>
            <a:pPr marL="0" lvl="0" indent="0" algn="l" rtl="0">
              <a:spcBef>
                <a:spcPts val="0"/>
              </a:spcBef>
              <a:spcAft>
                <a:spcPts val="0"/>
              </a:spcAft>
              <a:buNone/>
            </a:pPr>
            <a:r>
              <a:rPr lang="es" sz="1000">
                <a:latin typeface="Lato"/>
                <a:ea typeface="Lato"/>
                <a:cs typeface="Lato"/>
                <a:sym typeface="Lato"/>
              </a:rPr>
              <a:t>http://librodigital.oupe.es/oxed/0626770001300217549/plantilla/ebook/5-4-la-atmosfera-regula-la-temperatura.html</a:t>
            </a:r>
            <a:endParaRPr sz="100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4025850" y="165300"/>
            <a:ext cx="1325400" cy="694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Índice</a:t>
            </a:r>
            <a:endParaRPr/>
          </a:p>
        </p:txBody>
      </p:sp>
      <p:sp>
        <p:nvSpPr>
          <p:cNvPr id="94" name="Google Shape;94;p14"/>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4.	Causas del incremento de las emisiones de GEI.</a:t>
            </a:r>
            <a:endParaRPr/>
          </a:p>
          <a:p>
            <a:pPr marL="0" lvl="0" indent="0" algn="l" rtl="0">
              <a:spcBef>
                <a:spcPts val="1200"/>
              </a:spcBef>
              <a:spcAft>
                <a:spcPts val="0"/>
              </a:spcAft>
              <a:buNone/>
            </a:pPr>
            <a:r>
              <a:rPr lang="es"/>
              <a:t>5.	Soluciones.</a:t>
            </a:r>
            <a:endParaRPr/>
          </a:p>
          <a:p>
            <a:pPr marL="0" lvl="0" indent="0" algn="l" rtl="0">
              <a:spcBef>
                <a:spcPts val="1200"/>
              </a:spcBef>
              <a:spcAft>
                <a:spcPts val="0"/>
              </a:spcAft>
              <a:buNone/>
            </a:pPr>
            <a:r>
              <a:rPr lang="es"/>
              <a:t>6.	Consecuencias del  global.</a:t>
            </a:r>
            <a:endParaRPr/>
          </a:p>
          <a:p>
            <a:pPr marL="0" lvl="0" indent="0" algn="l" rtl="0">
              <a:spcBef>
                <a:spcPts val="1200"/>
              </a:spcBef>
              <a:spcAft>
                <a:spcPts val="1200"/>
              </a:spcAft>
              <a:buNone/>
            </a:pPr>
            <a:r>
              <a:rPr lang="es"/>
              <a:t>7.	Bibliografía.</a:t>
            </a:r>
            <a:endParaRPr/>
          </a:p>
        </p:txBody>
      </p:sp>
      <p:sp>
        <p:nvSpPr>
          <p:cNvPr id="95" name="Google Shape;95;p14"/>
          <p:cNvSpPr txBox="1"/>
          <p:nvPr/>
        </p:nvSpPr>
        <p:spPr>
          <a:xfrm>
            <a:off x="422650" y="1352625"/>
            <a:ext cx="3295200" cy="273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1.	Calentamiento global.</a:t>
            </a: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	</a:t>
            </a:r>
            <a:endParaRPr>
              <a:latin typeface="Lato"/>
              <a:ea typeface="Lato"/>
              <a:cs typeface="Lato"/>
              <a:sym typeface="Lato"/>
            </a:endParaRPr>
          </a:p>
          <a:p>
            <a:pPr marL="0" lvl="0" indent="457200" algn="l" rtl="0">
              <a:spcBef>
                <a:spcPts val="0"/>
              </a:spcBef>
              <a:spcAft>
                <a:spcPts val="0"/>
              </a:spcAft>
              <a:buNone/>
            </a:pPr>
            <a:r>
              <a:rPr lang="es">
                <a:latin typeface="Lato"/>
                <a:ea typeface="Lato"/>
                <a:cs typeface="Lato"/>
                <a:sym typeface="Lato"/>
              </a:rPr>
              <a:t>1.</a:t>
            </a:r>
            <a:r>
              <a:rPr lang="es" sz="1200">
                <a:latin typeface="Lato"/>
                <a:ea typeface="Lato"/>
                <a:cs typeface="Lato"/>
                <a:sym typeface="Lato"/>
              </a:rPr>
              <a:t>1. Calentamiento global y cambio climático.</a:t>
            </a:r>
            <a:endParaRPr sz="1200">
              <a:latin typeface="Lato"/>
              <a:ea typeface="Lato"/>
              <a:cs typeface="Lato"/>
              <a:sym typeface="Lato"/>
            </a:endParaRPr>
          </a:p>
          <a:p>
            <a:pPr marL="0" lvl="0" indent="457200" algn="l" rtl="0">
              <a:spcBef>
                <a:spcPts val="0"/>
              </a:spcBef>
              <a:spcAft>
                <a:spcPts val="0"/>
              </a:spcAft>
              <a:buNone/>
            </a:pPr>
            <a:r>
              <a:rPr lang="es">
                <a:latin typeface="Lato"/>
                <a:ea typeface="Lato"/>
                <a:cs typeface="Lato"/>
                <a:sym typeface="Lato"/>
              </a:rPr>
              <a:t>1</a:t>
            </a:r>
            <a:r>
              <a:rPr lang="es" sz="1200">
                <a:latin typeface="Lato"/>
                <a:ea typeface="Lato"/>
                <a:cs typeface="Lato"/>
                <a:sym typeface="Lato"/>
              </a:rPr>
              <a:t>.2. Efecto regulador de la atmósfera.</a:t>
            </a:r>
            <a:endParaRPr sz="1200">
              <a:latin typeface="Lato"/>
              <a:ea typeface="Lato"/>
              <a:cs typeface="Lato"/>
              <a:sym typeface="Lato"/>
            </a:endParaRPr>
          </a:p>
          <a:p>
            <a:pPr marL="0" lvl="0" indent="457200" algn="l" rtl="0">
              <a:spcBef>
                <a:spcPts val="0"/>
              </a:spcBef>
              <a:spcAft>
                <a:spcPts val="0"/>
              </a:spcAft>
              <a:buNone/>
            </a:pPr>
            <a:r>
              <a:rPr lang="es">
                <a:latin typeface="Lato"/>
                <a:ea typeface="Lato"/>
                <a:cs typeface="Lato"/>
                <a:sym typeface="Lato"/>
              </a:rPr>
              <a:t>1</a:t>
            </a:r>
            <a:r>
              <a:rPr lang="es" sz="1200">
                <a:latin typeface="Lato"/>
                <a:ea typeface="Lato"/>
                <a:cs typeface="Lato"/>
                <a:sym typeface="Lato"/>
              </a:rPr>
              <a:t>.3. Efecto protector de la atmósfera.</a:t>
            </a:r>
            <a:endParaRPr sz="1200">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2.	Gases de efecto invernadero (GEI).</a:t>
            </a:r>
            <a:endParaRPr>
              <a:latin typeface="Lato"/>
              <a:ea typeface="Lato"/>
              <a:cs typeface="Lato"/>
              <a:sym typeface="Lato"/>
            </a:endParaRPr>
          </a:p>
          <a:p>
            <a:pPr marL="0" lvl="0" indent="0" algn="l" rtl="0">
              <a:spcBef>
                <a:spcPts val="0"/>
              </a:spcBef>
              <a:spcAft>
                <a:spcPts val="0"/>
              </a:spcAft>
              <a:buNone/>
            </a:pPr>
            <a:endParaRPr>
              <a:latin typeface="Lato"/>
              <a:ea typeface="Lato"/>
              <a:cs typeface="Lato"/>
              <a:sym typeface="Lato"/>
            </a:endParaRPr>
          </a:p>
          <a:p>
            <a:pPr marL="0" lvl="0" indent="0" algn="l" rtl="0">
              <a:spcBef>
                <a:spcPts val="0"/>
              </a:spcBef>
              <a:spcAft>
                <a:spcPts val="0"/>
              </a:spcAft>
              <a:buNone/>
            </a:pPr>
            <a:r>
              <a:rPr lang="es">
                <a:latin typeface="Lato"/>
                <a:ea typeface="Lato"/>
                <a:cs typeface="Lato"/>
                <a:sym typeface="Lato"/>
              </a:rPr>
              <a:t>3.	Evolución en la producción de los gases de efecto invernadero.</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1.	Calentamiento global.</a:t>
            </a:r>
            <a:endParaRPr/>
          </a:p>
        </p:txBody>
      </p:sp>
      <p:sp>
        <p:nvSpPr>
          <p:cNvPr id="101" name="Google Shape;101;p1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sz="1500" b="1"/>
              <a:t>1.</a:t>
            </a:r>
            <a:r>
              <a:rPr lang="es" b="1"/>
              <a:t>1. </a:t>
            </a:r>
            <a:r>
              <a:rPr lang="es" sz="1200" b="1">
                <a:solidFill>
                  <a:srgbClr val="000000"/>
                </a:solidFill>
              </a:rPr>
              <a:t>Calentamiento global y cambio climático.</a:t>
            </a:r>
            <a:endParaRPr b="1"/>
          </a:p>
          <a:p>
            <a:pPr marL="0" lvl="0" indent="0" algn="l" rtl="0">
              <a:spcBef>
                <a:spcPts val="1200"/>
              </a:spcBef>
              <a:spcAft>
                <a:spcPts val="0"/>
              </a:spcAft>
              <a:buNone/>
            </a:pPr>
            <a:r>
              <a:rPr lang="es"/>
              <a:t>En primer lugar es necesario aclarar dos conceptos: el cambio climático y el calentamiento global. Existe una importante diferencia, y es que el calentamiento global es la causa del cambio climático.</a:t>
            </a:r>
            <a:endParaRPr/>
          </a:p>
          <a:p>
            <a:pPr marL="0" lvl="0" indent="0" algn="l" rtl="0">
              <a:spcBef>
                <a:spcPts val="1200"/>
              </a:spcBef>
              <a:spcAft>
                <a:spcPts val="1200"/>
              </a:spcAft>
              <a:buNone/>
            </a:pPr>
            <a:r>
              <a:rPr lang="es"/>
              <a:t>El calentamiento global produce un aumento de la temperatura del planeta provocado por las emisiones a la atmósfera de gases de </a:t>
            </a:r>
            <a:r>
              <a:rPr lang="es" b="1"/>
              <a:t>efecto invernadero*</a:t>
            </a:r>
            <a:r>
              <a:rPr lang="es"/>
              <a:t> derivadas de la actividad del ser humano, esto provoca variaciones en el clima que de manera natural no se producirían, y de ahí el cambio climático.</a:t>
            </a:r>
            <a:endParaRPr/>
          </a:p>
        </p:txBody>
      </p:sp>
      <p:sp>
        <p:nvSpPr>
          <p:cNvPr id="102" name="Google Shape;102;p15"/>
          <p:cNvSpPr txBox="1"/>
          <p:nvPr/>
        </p:nvSpPr>
        <p:spPr>
          <a:xfrm>
            <a:off x="830975" y="4613400"/>
            <a:ext cx="60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a:latin typeface="Lato"/>
                <a:ea typeface="Lato"/>
                <a:cs typeface="Lato"/>
                <a:sym typeface="Lato"/>
              </a:rPr>
              <a:t>*más información del efecto invernadero en la diapositiva 4.</a:t>
            </a:r>
            <a:endParaRPr>
              <a:latin typeface="Lato"/>
              <a:ea typeface="Lato"/>
              <a:cs typeface="Lato"/>
              <a:sym typeface="Lato"/>
            </a:endParaRPr>
          </a:p>
        </p:txBody>
      </p:sp>
      <p:pic>
        <p:nvPicPr>
          <p:cNvPr id="103" name="Google Shape;103;p15"/>
          <p:cNvPicPr preferRelativeResize="0"/>
          <p:nvPr/>
        </p:nvPicPr>
        <p:blipFill>
          <a:blip r:embed="rId3">
            <a:alphaModFix/>
          </a:blip>
          <a:stretch>
            <a:fillRect/>
          </a:stretch>
        </p:blipFill>
        <p:spPr>
          <a:xfrm>
            <a:off x="5926725" y="684423"/>
            <a:ext cx="2569376" cy="1712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body" idx="1"/>
          </p:nvPr>
        </p:nvSpPr>
        <p:spPr>
          <a:xfrm>
            <a:off x="729450" y="1353925"/>
            <a:ext cx="7688700" cy="2986200"/>
          </a:xfrm>
          <a:prstGeom prst="rect">
            <a:avLst/>
          </a:prstGeom>
        </p:spPr>
        <p:txBody>
          <a:bodyPr spcFirstLastPara="1" wrap="square" lIns="91425" tIns="91425" rIns="91425" bIns="91425" anchor="t" anchorCtr="0">
            <a:normAutofit lnSpcReduction="20000"/>
          </a:bodyPr>
          <a:lstStyle/>
          <a:p>
            <a:pPr marL="0" lvl="0" indent="0" algn="l" rtl="0">
              <a:lnSpc>
                <a:spcPct val="100000"/>
              </a:lnSpc>
              <a:spcBef>
                <a:spcPts val="0"/>
              </a:spcBef>
              <a:spcAft>
                <a:spcPts val="0"/>
              </a:spcAft>
              <a:buNone/>
            </a:pPr>
            <a:r>
              <a:rPr lang="es" sz="1500" b="1">
                <a:solidFill>
                  <a:srgbClr val="666666"/>
                </a:solidFill>
              </a:rPr>
              <a:t>1</a:t>
            </a:r>
            <a:r>
              <a:rPr lang="es" sz="1200" b="1">
                <a:solidFill>
                  <a:srgbClr val="666666"/>
                </a:solidFill>
              </a:rPr>
              <a:t>.2. </a:t>
            </a:r>
            <a:r>
              <a:rPr lang="es" sz="1200" b="1">
                <a:solidFill>
                  <a:srgbClr val="000000"/>
                </a:solidFill>
              </a:rPr>
              <a:t>Efecto regulador de la atmósfera.</a:t>
            </a:r>
            <a:endParaRPr sz="1200" b="1">
              <a:solidFill>
                <a:srgbClr val="000000"/>
              </a:solidFill>
            </a:endParaRPr>
          </a:p>
          <a:p>
            <a:pPr marL="0" lvl="0" indent="0" algn="l" rtl="0">
              <a:lnSpc>
                <a:spcPct val="100000"/>
              </a:lnSpc>
              <a:spcBef>
                <a:spcPts val="0"/>
              </a:spcBef>
              <a:spcAft>
                <a:spcPts val="0"/>
              </a:spcAft>
              <a:buNone/>
            </a:pPr>
            <a:endParaRPr sz="1200" b="1">
              <a:solidFill>
                <a:srgbClr val="000000"/>
              </a:solidFill>
            </a:endParaRPr>
          </a:p>
          <a:p>
            <a:pPr marL="0" lvl="0" indent="0" algn="l" rtl="0">
              <a:lnSpc>
                <a:spcPct val="100000"/>
              </a:lnSpc>
              <a:spcBef>
                <a:spcPts val="0"/>
              </a:spcBef>
              <a:spcAft>
                <a:spcPts val="0"/>
              </a:spcAft>
              <a:buNone/>
            </a:pPr>
            <a:r>
              <a:rPr lang="es" sz="1200">
                <a:solidFill>
                  <a:srgbClr val="666666"/>
                </a:solidFill>
              </a:rPr>
              <a:t>Durante el día, parte de las radiaciones solares que llegan a la superficie terrestre son absorbidas y su energía calienta el suelo que, a su vez, calienta las capas de aire que están en contacto con él.</a:t>
            </a:r>
            <a:endParaRPr sz="1200">
              <a:solidFill>
                <a:srgbClr val="666666"/>
              </a:solidFill>
            </a:endParaRPr>
          </a:p>
          <a:p>
            <a:pPr marL="0" lvl="0" indent="0" algn="l" rtl="0">
              <a:lnSpc>
                <a:spcPct val="100000"/>
              </a:lnSpc>
              <a:spcBef>
                <a:spcPts val="0"/>
              </a:spcBef>
              <a:spcAft>
                <a:spcPts val="0"/>
              </a:spcAft>
              <a:buNone/>
            </a:pPr>
            <a:endParaRPr sz="1200">
              <a:solidFill>
                <a:srgbClr val="666666"/>
              </a:solidFill>
            </a:endParaRPr>
          </a:p>
          <a:p>
            <a:pPr marL="0" lvl="0" indent="0" algn="l" rtl="0">
              <a:lnSpc>
                <a:spcPct val="100000"/>
              </a:lnSpc>
              <a:spcBef>
                <a:spcPts val="0"/>
              </a:spcBef>
              <a:spcAft>
                <a:spcPts val="0"/>
              </a:spcAft>
              <a:buNone/>
            </a:pPr>
            <a:r>
              <a:rPr lang="es" sz="1200">
                <a:solidFill>
                  <a:srgbClr val="666666"/>
                </a:solidFill>
              </a:rPr>
              <a:t>Las radiaciones que no son absorbidas por el suelo son reflejadas y tienden a escapar de la atmósfera. Pero no todas salen al espacio exterior, ya que el dióxido de carbono y el vapor de agua reflejan parte de ellas y las devuelven a la superficie terrestre, que calientan de nuevo.</a:t>
            </a:r>
            <a:endParaRPr sz="1200">
              <a:solidFill>
                <a:srgbClr val="666666"/>
              </a:solidFill>
            </a:endParaRPr>
          </a:p>
          <a:p>
            <a:pPr marL="0" lvl="0" indent="0" algn="l" rtl="0">
              <a:lnSpc>
                <a:spcPct val="100000"/>
              </a:lnSpc>
              <a:spcBef>
                <a:spcPts val="0"/>
              </a:spcBef>
              <a:spcAft>
                <a:spcPts val="0"/>
              </a:spcAft>
              <a:buNone/>
            </a:pPr>
            <a:endParaRPr sz="1200">
              <a:solidFill>
                <a:srgbClr val="666666"/>
              </a:solidFill>
            </a:endParaRPr>
          </a:p>
          <a:p>
            <a:pPr marL="0" lvl="0" indent="0" algn="l" rtl="0">
              <a:lnSpc>
                <a:spcPct val="100000"/>
              </a:lnSpc>
              <a:spcBef>
                <a:spcPts val="0"/>
              </a:spcBef>
              <a:spcAft>
                <a:spcPts val="0"/>
              </a:spcAft>
              <a:buNone/>
            </a:pPr>
            <a:r>
              <a:rPr lang="es" sz="1200">
                <a:solidFill>
                  <a:srgbClr val="666666"/>
                </a:solidFill>
              </a:rPr>
              <a:t>Por la noche, la atmósfera evita que todo el calor que va desprendiendo la Tierra se escape al espacio. Así, se retiene el calor suficiente para que la temperatura media de nuestro planeta alcance los 15 °C.</a:t>
            </a:r>
            <a:endParaRPr sz="1200">
              <a:solidFill>
                <a:srgbClr val="666666"/>
              </a:solidFill>
            </a:endParaRPr>
          </a:p>
          <a:p>
            <a:pPr marL="0" lvl="0" indent="0" algn="l" rtl="0">
              <a:lnSpc>
                <a:spcPct val="100000"/>
              </a:lnSpc>
              <a:spcBef>
                <a:spcPts val="0"/>
              </a:spcBef>
              <a:spcAft>
                <a:spcPts val="0"/>
              </a:spcAft>
              <a:buNone/>
            </a:pPr>
            <a:endParaRPr sz="1200">
              <a:solidFill>
                <a:srgbClr val="666666"/>
              </a:solidFill>
            </a:endParaRPr>
          </a:p>
          <a:p>
            <a:pPr marL="0" lvl="0" indent="0" algn="l" rtl="0">
              <a:lnSpc>
                <a:spcPct val="100000"/>
              </a:lnSpc>
              <a:spcBef>
                <a:spcPts val="0"/>
              </a:spcBef>
              <a:spcAft>
                <a:spcPts val="0"/>
              </a:spcAft>
              <a:buNone/>
            </a:pPr>
            <a:r>
              <a:rPr lang="es" sz="1200">
                <a:solidFill>
                  <a:srgbClr val="666666"/>
                </a:solidFill>
              </a:rPr>
              <a:t>Esto significa que la parte baja de la atmósfera se calienta de abajo arriba</a:t>
            </a:r>
            <a:r>
              <a:rPr lang="es" sz="1200" b="1">
                <a:solidFill>
                  <a:srgbClr val="666666"/>
                </a:solidFill>
              </a:rPr>
              <a:t>,</a:t>
            </a:r>
            <a:r>
              <a:rPr lang="es" sz="1200">
                <a:solidFill>
                  <a:srgbClr val="666666"/>
                </a:solidFill>
              </a:rPr>
              <a:t> lo cual explica que en la troposfera la temperatura disminuya con la altura a razón de 5 °C por cada 1 000 m.</a:t>
            </a:r>
            <a:endParaRPr sz="1200">
              <a:solidFill>
                <a:srgbClr val="666666"/>
              </a:solidFill>
            </a:endParaRPr>
          </a:p>
          <a:p>
            <a:pPr marL="0" lvl="0" indent="0" algn="l" rtl="0">
              <a:lnSpc>
                <a:spcPct val="100000"/>
              </a:lnSpc>
              <a:spcBef>
                <a:spcPts val="0"/>
              </a:spcBef>
              <a:spcAft>
                <a:spcPts val="0"/>
              </a:spcAft>
              <a:buNone/>
            </a:pPr>
            <a:endParaRPr sz="1200">
              <a:solidFill>
                <a:srgbClr val="666666"/>
              </a:solidFill>
            </a:endParaRPr>
          </a:p>
          <a:p>
            <a:pPr marL="0" lvl="0" indent="0" algn="l" rtl="0">
              <a:lnSpc>
                <a:spcPct val="100000"/>
              </a:lnSpc>
              <a:spcBef>
                <a:spcPts val="0"/>
              </a:spcBef>
              <a:spcAft>
                <a:spcPts val="0"/>
              </a:spcAft>
              <a:buNone/>
            </a:pPr>
            <a:r>
              <a:rPr lang="es" sz="1200">
                <a:solidFill>
                  <a:srgbClr val="666666"/>
                </a:solidFill>
              </a:rPr>
              <a:t>El vapor de agua y el dióxido de carbono se comportan igual que el cristal de un invernadero, que mantiene el calor en su interior. Esa es la razón por la que a este fenómeno se lo conoce con el nombre de </a:t>
            </a:r>
            <a:r>
              <a:rPr lang="es" sz="1200" b="1">
                <a:solidFill>
                  <a:srgbClr val="666666"/>
                </a:solidFill>
              </a:rPr>
              <a:t>efecto invernadero.</a:t>
            </a:r>
            <a:r>
              <a:rPr lang="es" sz="1200">
                <a:solidFill>
                  <a:srgbClr val="666666"/>
                </a:solidFill>
              </a:rPr>
              <a:t> Si no existiera un efecto invernadero natural, el mundo estaría congelado y la temperatura de la Tierra sería de -18 °C.</a:t>
            </a:r>
            <a:endParaRPr sz="1200">
              <a:solidFill>
                <a:srgbClr val="66666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4" name="Google Shape;114;p17"/>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5" name="Google Shape;115;p17"/>
          <p:cNvPicPr preferRelativeResize="0"/>
          <p:nvPr/>
        </p:nvPicPr>
        <p:blipFill>
          <a:blip r:embed="rId3">
            <a:alphaModFix/>
          </a:blip>
          <a:stretch>
            <a:fillRect/>
          </a:stretch>
        </p:blipFill>
        <p:spPr>
          <a:xfrm>
            <a:off x="1433601" y="390038"/>
            <a:ext cx="6276800" cy="4363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body" idx="1"/>
          </p:nvPr>
        </p:nvSpPr>
        <p:spPr>
          <a:xfrm>
            <a:off x="729450" y="1332450"/>
            <a:ext cx="7688700" cy="30075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s" sz="1500" b="1">
                <a:solidFill>
                  <a:srgbClr val="666666"/>
                </a:solidFill>
              </a:rPr>
              <a:t>1</a:t>
            </a:r>
            <a:r>
              <a:rPr lang="es" sz="1200" b="1">
                <a:solidFill>
                  <a:srgbClr val="666666"/>
                </a:solidFill>
              </a:rPr>
              <a:t>.3. </a:t>
            </a:r>
            <a:r>
              <a:rPr lang="es" sz="1200" b="1">
                <a:solidFill>
                  <a:srgbClr val="000000"/>
                </a:solidFill>
              </a:rPr>
              <a:t>Efecto protector de la atmósfera.</a:t>
            </a:r>
            <a:endParaRPr sz="1200" b="1">
              <a:solidFill>
                <a:srgbClr val="000000"/>
              </a:solidFill>
            </a:endParaRPr>
          </a:p>
          <a:p>
            <a:pPr marL="0" lvl="0" indent="0" algn="l" rtl="0">
              <a:lnSpc>
                <a:spcPct val="100000"/>
              </a:lnSpc>
              <a:spcBef>
                <a:spcPts val="0"/>
              </a:spcBef>
              <a:spcAft>
                <a:spcPts val="0"/>
              </a:spcAft>
              <a:buNone/>
            </a:pPr>
            <a:endParaRPr sz="1200" b="1">
              <a:solidFill>
                <a:srgbClr val="000000"/>
              </a:solidFill>
            </a:endParaRPr>
          </a:p>
          <a:p>
            <a:pPr marL="0" lvl="0" indent="0" algn="l" rtl="0">
              <a:lnSpc>
                <a:spcPct val="100000"/>
              </a:lnSpc>
              <a:spcBef>
                <a:spcPts val="0"/>
              </a:spcBef>
              <a:spcAft>
                <a:spcPts val="0"/>
              </a:spcAft>
              <a:buNone/>
            </a:pPr>
            <a:r>
              <a:rPr lang="es" sz="1200">
                <a:solidFill>
                  <a:srgbClr val="666666"/>
                </a:solidFill>
                <a:latin typeface="Arial"/>
                <a:ea typeface="Arial"/>
                <a:cs typeface="Arial"/>
                <a:sym typeface="Arial"/>
              </a:rPr>
              <a:t>La atmósfera absorbe parte de la radiación que llega del Sol antes de que ésta llegue a la superficie sólida del planeta y, además, lo hace de forma selectiva. Estos procesos son de suma importancia para los seres vivos ya que algunas radiaciones, especialmente las de menor longitud de onda, que son más energéticas, producen efectos nocivos (mutaciones, cánceres de piel...). Las capas altas de la atmósfera funcionan como un filtro que protege a los seres vivos de las radiaciones perjudiciales. </a:t>
            </a:r>
            <a:endParaRPr sz="1200">
              <a:solidFill>
                <a:srgbClr val="666666"/>
              </a:solidFill>
              <a:latin typeface="Arial"/>
              <a:ea typeface="Arial"/>
              <a:cs typeface="Arial"/>
              <a:sym typeface="Arial"/>
            </a:endParaRPr>
          </a:p>
          <a:p>
            <a:pPr marL="0" lvl="0" indent="0" algn="l" rtl="0">
              <a:lnSpc>
                <a:spcPct val="100000"/>
              </a:lnSpc>
              <a:spcBef>
                <a:spcPts val="0"/>
              </a:spcBef>
              <a:spcAft>
                <a:spcPts val="0"/>
              </a:spcAft>
              <a:buNone/>
            </a:pPr>
            <a:endParaRPr sz="1200">
              <a:solidFill>
                <a:srgbClr val="666666"/>
              </a:solidFill>
              <a:latin typeface="Arial"/>
              <a:ea typeface="Arial"/>
              <a:cs typeface="Arial"/>
              <a:sym typeface="Arial"/>
            </a:endParaRPr>
          </a:p>
          <a:p>
            <a:pPr marL="0" lvl="0" indent="0" algn="l" rtl="0">
              <a:lnSpc>
                <a:spcPct val="100000"/>
              </a:lnSpc>
              <a:spcBef>
                <a:spcPts val="0"/>
              </a:spcBef>
              <a:spcAft>
                <a:spcPts val="0"/>
              </a:spcAft>
              <a:buNone/>
            </a:pPr>
            <a:r>
              <a:rPr lang="es" sz="1200">
                <a:solidFill>
                  <a:srgbClr val="666666"/>
                </a:solidFill>
                <a:latin typeface="Arial"/>
                <a:ea typeface="Arial"/>
                <a:cs typeface="Arial"/>
                <a:sym typeface="Arial"/>
              </a:rPr>
              <a:t>Las capas que intervienen en la protección de las radiaciones electromagnéticas y ultravioletas son la ionosfera y la capa de ozono (que a su vez se encuentra localizada en la estratosfera).</a:t>
            </a:r>
            <a:endParaRPr sz="1200">
              <a:solidFill>
                <a:srgbClr val="666666"/>
              </a:solidFill>
              <a:latin typeface="Arial"/>
              <a:ea typeface="Arial"/>
              <a:cs typeface="Arial"/>
              <a:sym typeface="Arial"/>
            </a:endParaRPr>
          </a:p>
        </p:txBody>
      </p:sp>
      <p:pic>
        <p:nvPicPr>
          <p:cNvPr id="121" name="Google Shape;121;p18"/>
          <p:cNvPicPr preferRelativeResize="0"/>
          <p:nvPr/>
        </p:nvPicPr>
        <p:blipFill>
          <a:blip r:embed="rId3">
            <a:alphaModFix/>
          </a:blip>
          <a:stretch>
            <a:fillRect/>
          </a:stretch>
        </p:blipFill>
        <p:spPr>
          <a:xfrm>
            <a:off x="6930326" y="3205975"/>
            <a:ext cx="1737700" cy="188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
              <a:t>2.	Gases del efecto invernadero.</a:t>
            </a:r>
            <a:endParaRPr/>
          </a:p>
        </p:txBody>
      </p:sp>
      <p:sp>
        <p:nvSpPr>
          <p:cNvPr id="127" name="Google Shape;127;p19"/>
          <p:cNvSpPr txBox="1">
            <a:spLocks noGrp="1"/>
          </p:cNvSpPr>
          <p:nvPr>
            <p:ph type="body" idx="1"/>
          </p:nvPr>
        </p:nvSpPr>
        <p:spPr>
          <a:xfrm>
            <a:off x="729450" y="2078875"/>
            <a:ext cx="7688700" cy="2949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
              <a:t>Los principales gases de efecto invernadero son :</a:t>
            </a:r>
            <a:endParaRPr/>
          </a:p>
          <a:p>
            <a:pPr marL="0" lvl="0" indent="0" algn="l" rtl="0">
              <a:spcBef>
                <a:spcPts val="1200"/>
              </a:spcBef>
              <a:spcAft>
                <a:spcPts val="0"/>
              </a:spcAft>
              <a:buNone/>
            </a:pPr>
            <a:r>
              <a:rPr lang="es" b="1" i="1"/>
              <a:t>-	Vapor de agua:</a:t>
            </a:r>
            <a:r>
              <a:rPr lang="es"/>
              <a:t> Surge como consecuencia de la evaporación. La cantidad de vapor de agua en la atmósfera depende de la temperatura de la superficie del océano. La mayor parte se origina como resultado de la evaporación natural, en la que no se interviene la acción del hombre.</a:t>
            </a:r>
            <a:endParaRPr/>
          </a:p>
          <a:p>
            <a:pPr marL="0" lvl="0" indent="0" algn="l" rtl="0">
              <a:spcBef>
                <a:spcPts val="1200"/>
              </a:spcBef>
              <a:spcAft>
                <a:spcPts val="0"/>
              </a:spcAft>
              <a:buNone/>
            </a:pPr>
            <a:r>
              <a:rPr lang="es" b="1" i="1"/>
              <a:t>-	Dióxido de carbono (CO2):</a:t>
            </a:r>
            <a:r>
              <a:rPr lang="es"/>
              <a:t> Este es el gas más importante porque es el que más se asocia a actividades humanas, y el principal responsable de este efecto. La concentración en la atmósfera se debe al uso de combustibles fósiles para procesos industriales y medios de transporte. Su emisión procede de los procesos de combustión (petróleo, carbón, madera) o bien de las erupciones volcánicas o los incendios forestales</a:t>
            </a: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0"/>
          <p:cNvSpPr txBox="1">
            <a:spLocks noGrp="1"/>
          </p:cNvSpPr>
          <p:nvPr>
            <p:ph type="body" idx="1"/>
          </p:nvPr>
        </p:nvSpPr>
        <p:spPr>
          <a:xfrm>
            <a:off x="729450" y="1389750"/>
            <a:ext cx="7688700" cy="33453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s" b="1" i="1"/>
              <a:t>-	Metano (CH4): </a:t>
            </a:r>
            <a:r>
              <a:rPr lang="es"/>
              <a:t>Su origen se encuentra en las fermentaciones producidas por bacterias anaerobias especializadas que se encuentran en zonas pantanosas, cultivos como el arroz y en las emisiones desde el tracto intestinal del ganado. También se produce por los escapes de depósitos naturales y conducciones industriales.</a:t>
            </a:r>
            <a:endParaRPr/>
          </a:p>
          <a:p>
            <a:pPr marL="0" lvl="0" indent="0" algn="l" rtl="0">
              <a:spcBef>
                <a:spcPts val="1200"/>
              </a:spcBef>
              <a:spcAft>
                <a:spcPts val="0"/>
              </a:spcAft>
              <a:buNone/>
            </a:pPr>
            <a:r>
              <a:rPr lang="es" b="1" i="1"/>
              <a:t>-	Óxido nitroso (N2O):</a:t>
            </a:r>
            <a:r>
              <a:rPr lang="es"/>
              <a:t> Gas de efecto invernadero provocado principalmente por el uso masivo de fertilizantes nitrogenados en la agricultura intensiva. También lo producen otras fuentes como las centrales térmicas, los tubos de escape de automóviles y los motores de aviones, la quema de biomasa y la fabricación de nailon y ácido nítrico.</a:t>
            </a:r>
            <a:endParaRPr/>
          </a:p>
          <a:p>
            <a:pPr marL="0" lvl="0" indent="0" algn="l" rtl="0">
              <a:spcBef>
                <a:spcPts val="1200"/>
              </a:spcBef>
              <a:spcAft>
                <a:spcPts val="0"/>
              </a:spcAft>
              <a:buNone/>
            </a:pPr>
            <a:r>
              <a:rPr lang="es" b="1" i="1"/>
              <a:t>-	Los clorofluorocarbonos (CFC):</a:t>
            </a:r>
            <a:r>
              <a:rPr lang="es"/>
              <a:t> Son compuestos químicos artificiales que se encuentran presentes en pequeñas concentraciones en la atmósfera pero que son extremadamente potentes en el efecto invernadero que provocan. Tienen múltiples usos industriales en sistemas de refrigeración, como componentes de aerosoles, producción de aluminio y aislantes eléctricos entre otros.</a:t>
            </a:r>
            <a:endParaRPr/>
          </a:p>
          <a:p>
            <a:pPr marL="0" lvl="0" indent="0" algn="l" rtl="0">
              <a:spcBef>
                <a:spcPts val="1200"/>
              </a:spcBef>
              <a:spcAft>
                <a:spcPts val="1200"/>
              </a:spcAft>
              <a:buNone/>
            </a:pPr>
            <a:r>
              <a:rPr lang="es" b="1" i="1"/>
              <a:t>-	El ozono troposférico (O3):</a:t>
            </a:r>
            <a:r>
              <a:rPr lang="es"/>
              <a:t> También originado por la quema de fuentes de energía contaminantes.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149200" y="1853919"/>
            <a:ext cx="4988700" cy="306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8" name="Google Shape;138;p21"/>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39" name="Google Shape;139;p21"/>
          <p:cNvPicPr preferRelativeResize="0"/>
          <p:nvPr/>
        </p:nvPicPr>
        <p:blipFill>
          <a:blip r:embed="rId3">
            <a:alphaModFix/>
          </a:blip>
          <a:stretch>
            <a:fillRect/>
          </a:stretch>
        </p:blipFill>
        <p:spPr>
          <a:xfrm>
            <a:off x="174943" y="1332388"/>
            <a:ext cx="5176306" cy="2478725"/>
          </a:xfrm>
          <a:prstGeom prst="rect">
            <a:avLst/>
          </a:prstGeom>
          <a:noFill/>
          <a:ln>
            <a:noFill/>
          </a:ln>
        </p:spPr>
      </p:pic>
      <p:pic>
        <p:nvPicPr>
          <p:cNvPr id="140" name="Google Shape;140;p21"/>
          <p:cNvPicPr preferRelativeResize="0"/>
          <p:nvPr/>
        </p:nvPicPr>
        <p:blipFill>
          <a:blip r:embed="rId4">
            <a:alphaModFix/>
          </a:blip>
          <a:stretch>
            <a:fillRect/>
          </a:stretch>
        </p:blipFill>
        <p:spPr>
          <a:xfrm>
            <a:off x="5618275" y="1267242"/>
            <a:ext cx="3246350" cy="3072732"/>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2053</Words>
  <Application>Microsoft Office PowerPoint</Application>
  <PresentationFormat>Presentación en pantalla (16:9)</PresentationFormat>
  <Paragraphs>92</Paragraphs>
  <Slides>19</Slides>
  <Notes>19</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19</vt:i4>
      </vt:variant>
    </vt:vector>
  </HeadingPairs>
  <TitlesOfParts>
    <vt:vector size="24" baseType="lpstr">
      <vt:lpstr>Raleway</vt:lpstr>
      <vt:lpstr>Merriweather</vt:lpstr>
      <vt:lpstr>Arial</vt:lpstr>
      <vt:lpstr>Lato</vt:lpstr>
      <vt:lpstr>Streamline</vt:lpstr>
      <vt:lpstr>El cambio climático</vt:lpstr>
      <vt:lpstr>Índice</vt:lpstr>
      <vt:lpstr>1. Calentamiento global.</vt:lpstr>
      <vt:lpstr>Presentación de PowerPoint</vt:lpstr>
      <vt:lpstr>Presentación de PowerPoint</vt:lpstr>
      <vt:lpstr>Presentación de PowerPoint</vt:lpstr>
      <vt:lpstr>2. Gases del efecto invernadero.</vt:lpstr>
      <vt:lpstr>Presentación de PowerPoint</vt:lpstr>
      <vt:lpstr>Presentación de PowerPoint</vt:lpstr>
      <vt:lpstr>3. Evolución en la producción de los gases del efecto invernadero.</vt:lpstr>
      <vt:lpstr>Presentación de PowerPoint</vt:lpstr>
      <vt:lpstr>4. Causas del incremento de las emisiones de GEI.</vt:lpstr>
      <vt:lpstr>5.  SOLUCIONES</vt:lpstr>
      <vt:lpstr>Cambiar la luz de la casa: si usamos una luz que contamine menos estaremos ayudando a reducir el aumento de las temperaturas. Hay que cambiar bombillas normales por las compactas fluorescentes, bombillas LED y las de bajo consumo, que ahorran 400 kilos de CO2 al año, uno de los gases de efecto invernadero más potentes.  Reciclar: La solución para frenar el calentamiento global pasa por reciclar en casa, escuela,  trabajo... es otro punto imprescindible. Reciclando la mitad de la basura que generamos a diario ahorramos hasta 1.000 kilos de CO2 al año.  Usar menos agua caliente:  Es necesario usar menos agua caliente porque calentarla consume mucha energía. Usando una ducha de baja presión o abriendo poco el grifo de agua caliente, se puede ahorrar hasta 3 toneladas de CO2 por año. En cambio, es más fácil aplicarlo en la lavadora,  lavando la ropa con agua fría o templada se ahorran 225 kilos de CO2.</vt:lpstr>
      <vt:lpstr>4. Apagar electrodomésticos:  Si apagamos los aparatos eléctricos que no estamos usando, como la televisión cuando no los estamos mirando, ahorraremos mucha energía y según cuánto reduzcas esto, podrás ahorrar hasta 1 tonelada de CO2 al año.</vt:lpstr>
      <vt:lpstr>6. Consecuencias del Calentamiento Global </vt:lpstr>
      <vt:lpstr>Presentación de PowerPoint</vt:lpstr>
      <vt:lpstr>Presentación de PowerPoint</vt:lpstr>
      <vt:lpstr>BIBLIOGRAFÍA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cambio climático</dc:title>
  <dc:creator>usuario</dc:creator>
  <cp:lastModifiedBy>usuario</cp:lastModifiedBy>
  <cp:revision>1</cp:revision>
  <dcterms:modified xsi:type="dcterms:W3CDTF">2021-06-30T09:01:12Z</dcterms:modified>
</cp:coreProperties>
</file>